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docProps/custom.xml" ContentType="application/vnd.openxmlformats-officedocument.custom-properti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5"/>
  </p:notesMasterIdLst>
  <p:handoutMasterIdLst>
    <p:handoutMasterId r:id="rId16"/>
  </p:handoutMasterIdLst>
  <p:sldIdLst>
    <p:sldId id="411" r:id="rId2"/>
    <p:sldId id="421" r:id="rId3"/>
    <p:sldId id="423" r:id="rId4"/>
    <p:sldId id="422" r:id="rId5"/>
    <p:sldId id="435" r:id="rId6"/>
    <p:sldId id="424" r:id="rId7"/>
    <p:sldId id="434" r:id="rId8"/>
    <p:sldId id="426" r:id="rId9"/>
    <p:sldId id="438" r:id="rId10"/>
    <p:sldId id="440" r:id="rId11"/>
    <p:sldId id="430" r:id="rId12"/>
    <p:sldId id="436" r:id="rId13"/>
    <p:sldId id="432" r:id="rId14"/>
  </p:sldIdLst>
  <p:sldSz cx="9144000" cy="6858000" type="screen4x3"/>
  <p:notesSz cx="7167563" cy="93805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6AE4FC"/>
    <a:srgbClr val="FFFF99"/>
    <a:srgbClr val="66FF33"/>
    <a:srgbClr val="065160"/>
    <a:srgbClr val="F9FBFD"/>
    <a:srgbClr val="FED3D0"/>
    <a:srgbClr val="FDB5AF"/>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0" autoAdjust="0"/>
    <p:restoredTop sz="57371" autoAdjust="0"/>
  </p:normalViewPr>
  <p:slideViewPr>
    <p:cSldViewPr snapToGrid="0">
      <p:cViewPr varScale="1">
        <p:scale>
          <a:sx n="39" d="100"/>
          <a:sy n="39" d="100"/>
        </p:scale>
        <p:origin x="-111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hdr" sz="quarter"/>
          </p:nvPr>
        </p:nvSpPr>
        <p:spPr bwMode="auto">
          <a:xfrm>
            <a:off x="0" y="0"/>
            <a:ext cx="3105150"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defTabSz="947738">
              <a:defRPr sz="1200"/>
            </a:lvl1pPr>
          </a:lstStyle>
          <a:p>
            <a:endParaRPr lang="en-US"/>
          </a:p>
        </p:txBody>
      </p:sp>
      <p:sp>
        <p:nvSpPr>
          <p:cNvPr id="389123" name="Rectangle 3"/>
          <p:cNvSpPr>
            <a:spLocks noGrp="1" noChangeArrowheads="1"/>
          </p:cNvSpPr>
          <p:nvPr>
            <p:ph type="dt" sz="quarter" idx="1"/>
          </p:nvPr>
        </p:nvSpPr>
        <p:spPr bwMode="auto">
          <a:xfrm>
            <a:off x="4059238" y="0"/>
            <a:ext cx="3106737"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defTabSz="947738">
              <a:defRPr sz="1200"/>
            </a:lvl1pPr>
          </a:lstStyle>
          <a:p>
            <a:endParaRPr lang="en-US"/>
          </a:p>
        </p:txBody>
      </p:sp>
      <p:sp>
        <p:nvSpPr>
          <p:cNvPr id="389124" name="Rectangle 4"/>
          <p:cNvSpPr>
            <a:spLocks noGrp="1" noChangeArrowheads="1"/>
          </p:cNvSpPr>
          <p:nvPr>
            <p:ph type="ftr" sz="quarter" idx="2"/>
          </p:nvPr>
        </p:nvSpPr>
        <p:spPr bwMode="auto">
          <a:xfrm>
            <a:off x="0" y="8909050"/>
            <a:ext cx="3105150"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defTabSz="947738">
              <a:defRPr sz="1200"/>
            </a:lvl1pPr>
          </a:lstStyle>
          <a:p>
            <a:endParaRPr lang="en-US"/>
          </a:p>
        </p:txBody>
      </p:sp>
      <p:sp>
        <p:nvSpPr>
          <p:cNvPr id="389125" name="Rectangle 5"/>
          <p:cNvSpPr>
            <a:spLocks noGrp="1" noChangeArrowheads="1"/>
          </p:cNvSpPr>
          <p:nvPr>
            <p:ph type="sldNum" sz="quarter" idx="3"/>
          </p:nvPr>
        </p:nvSpPr>
        <p:spPr bwMode="auto">
          <a:xfrm>
            <a:off x="4059238" y="8909050"/>
            <a:ext cx="3106737"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defTabSz="947738">
              <a:defRPr sz="1200"/>
            </a:lvl1pPr>
          </a:lstStyle>
          <a:p>
            <a:fld id="{A9F5176C-5979-486E-BAE5-BB58531CC9C9}" type="slidenum">
              <a:rPr lang="en-US"/>
              <a:pPr/>
              <a:t>‹#›</a:t>
            </a:fld>
            <a:endParaRPr lang="en-US"/>
          </a:p>
        </p:txBody>
      </p:sp>
    </p:spTree>
    <p:extLst>
      <p:ext uri="{BB962C8B-B14F-4D97-AF65-F5344CB8AC3E}">
        <p14:creationId xmlns="" xmlns:p14="http://schemas.microsoft.com/office/powerpoint/2010/main" val="2234236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0" y="0"/>
            <a:ext cx="3105150"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defTabSz="947738">
              <a:defRPr sz="1200"/>
            </a:lvl1pPr>
          </a:lstStyle>
          <a:p>
            <a:endParaRPr lang="en-US"/>
          </a:p>
        </p:txBody>
      </p:sp>
      <p:sp>
        <p:nvSpPr>
          <p:cNvPr id="322563" name="Rectangle 3"/>
          <p:cNvSpPr>
            <a:spLocks noGrp="1" noChangeArrowheads="1"/>
          </p:cNvSpPr>
          <p:nvPr>
            <p:ph type="dt" idx="1"/>
          </p:nvPr>
        </p:nvSpPr>
        <p:spPr bwMode="auto">
          <a:xfrm>
            <a:off x="4059238" y="0"/>
            <a:ext cx="3106737"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defTabSz="947738">
              <a:defRPr sz="1200"/>
            </a:lvl1pPr>
          </a:lstStyle>
          <a:p>
            <a:endParaRPr lang="en-US"/>
          </a:p>
        </p:txBody>
      </p:sp>
      <p:sp>
        <p:nvSpPr>
          <p:cNvPr id="322564" name="Rectangle 4"/>
          <p:cNvSpPr>
            <a:spLocks noGrp="1" noRot="1" noChangeAspect="1" noChangeArrowheads="1" noTextEdit="1"/>
          </p:cNvSpPr>
          <p:nvPr>
            <p:ph type="sldImg" idx="2"/>
          </p:nvPr>
        </p:nvSpPr>
        <p:spPr bwMode="auto">
          <a:xfrm>
            <a:off x="1238250" y="703263"/>
            <a:ext cx="4692650" cy="3517900"/>
          </a:xfrm>
          <a:prstGeom prst="rect">
            <a:avLst/>
          </a:prstGeom>
          <a:noFill/>
          <a:ln w="9525">
            <a:solidFill>
              <a:srgbClr val="000000"/>
            </a:solidFill>
            <a:miter lim="800000"/>
            <a:headEnd/>
            <a:tailEnd/>
          </a:ln>
          <a:effectLst/>
        </p:spPr>
      </p:sp>
      <p:sp>
        <p:nvSpPr>
          <p:cNvPr id="322565" name="Rectangle 5"/>
          <p:cNvSpPr>
            <a:spLocks noGrp="1" noChangeArrowheads="1"/>
          </p:cNvSpPr>
          <p:nvPr>
            <p:ph type="body" sz="quarter" idx="3"/>
          </p:nvPr>
        </p:nvSpPr>
        <p:spPr bwMode="auto">
          <a:xfrm>
            <a:off x="715963" y="4456113"/>
            <a:ext cx="5734050" cy="4221162"/>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6" name="Rectangle 6"/>
          <p:cNvSpPr>
            <a:spLocks noGrp="1" noChangeArrowheads="1"/>
          </p:cNvSpPr>
          <p:nvPr>
            <p:ph type="ftr" sz="quarter" idx="4"/>
          </p:nvPr>
        </p:nvSpPr>
        <p:spPr bwMode="auto">
          <a:xfrm>
            <a:off x="0" y="8909050"/>
            <a:ext cx="3105150"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defTabSz="947738">
              <a:defRPr sz="1200"/>
            </a:lvl1pPr>
          </a:lstStyle>
          <a:p>
            <a:endParaRPr lang="en-US"/>
          </a:p>
        </p:txBody>
      </p:sp>
      <p:sp>
        <p:nvSpPr>
          <p:cNvPr id="322567" name="Rectangle 7"/>
          <p:cNvSpPr>
            <a:spLocks noGrp="1" noChangeArrowheads="1"/>
          </p:cNvSpPr>
          <p:nvPr>
            <p:ph type="sldNum" sz="quarter" idx="5"/>
          </p:nvPr>
        </p:nvSpPr>
        <p:spPr bwMode="auto">
          <a:xfrm>
            <a:off x="4059238" y="8909050"/>
            <a:ext cx="3106737"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defTabSz="947738">
              <a:defRPr sz="1200"/>
            </a:lvl1pPr>
          </a:lstStyle>
          <a:p>
            <a:fld id="{82345FD7-5B83-4F26-B17C-A198415123DF}" type="slidenum">
              <a:rPr lang="en-US"/>
              <a:pPr/>
              <a:t>‹#›</a:t>
            </a:fld>
            <a:endParaRPr lang="en-US"/>
          </a:p>
        </p:txBody>
      </p:sp>
    </p:spTree>
    <p:extLst>
      <p:ext uri="{BB962C8B-B14F-4D97-AF65-F5344CB8AC3E}">
        <p14:creationId xmlns="" xmlns:p14="http://schemas.microsoft.com/office/powerpoint/2010/main" val="846666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Life cycle assessment (LCA) offers a comprehensive methodology for evaluating the environmental impacts</a:t>
            </a:r>
          </a:p>
          <a:p>
            <a:r>
              <a:rPr lang="en-US" sz="1200" kern="1200" baseline="0" dirty="0" smtClean="0">
                <a:solidFill>
                  <a:schemeClr val="tx1"/>
                </a:solidFill>
                <a:latin typeface="Arial" charset="0"/>
                <a:ea typeface="+mn-ea"/>
                <a:cs typeface="Arial" charset="0"/>
              </a:rPr>
              <a:t>of buildings. Recent research at the Massachusetts Institute of Technology (MIT) explored and advanced key areas relevant to the field of LCA including methodology, benchmarking and impact reduction.</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Over a 60-year life cycle, the lower (5%-8% for single family, 4.4%-6.2% for multifamily) </a:t>
            </a:r>
            <a:r>
              <a:rPr lang="en-US" sz="1200" i="1" kern="1200" dirty="0" smtClean="0">
                <a:solidFill>
                  <a:schemeClr val="tx1"/>
                </a:solidFill>
                <a:effectLst/>
                <a:latin typeface="Arial" charset="0"/>
                <a:ea typeface="+mn-ea"/>
                <a:cs typeface="Arial" charset="0"/>
              </a:rPr>
              <a:t>operating</a:t>
            </a:r>
            <a:r>
              <a:rPr lang="en-US" sz="1200" kern="1200" dirty="0" smtClean="0">
                <a:solidFill>
                  <a:schemeClr val="tx1"/>
                </a:solidFill>
                <a:effectLst/>
                <a:latin typeface="Arial" charset="0"/>
                <a:ea typeface="+mn-ea"/>
                <a:cs typeface="Arial" charset="0"/>
              </a:rPr>
              <a:t> GWP outweighs the initially equal or higher </a:t>
            </a:r>
            <a:r>
              <a:rPr lang="en-US" sz="1200" i="1" kern="1200" dirty="0" smtClean="0">
                <a:solidFill>
                  <a:schemeClr val="tx1"/>
                </a:solidFill>
                <a:effectLst/>
                <a:latin typeface="Arial" charset="0"/>
                <a:ea typeface="+mn-ea"/>
                <a:cs typeface="Arial" charset="0"/>
              </a:rPr>
              <a:t>embodied </a:t>
            </a:r>
            <a:r>
              <a:rPr lang="en-US" sz="1200" kern="1200" dirty="0" smtClean="0">
                <a:solidFill>
                  <a:schemeClr val="tx1"/>
                </a:solidFill>
                <a:effectLst/>
                <a:latin typeface="Arial" charset="0"/>
                <a:ea typeface="+mn-ea"/>
                <a:cs typeface="Arial" charset="0"/>
              </a:rPr>
              <a:t>GWP for ICF buildings. The total life cycle GWP is equal to, or lower than, alternate designs in wood.</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Arial" charset="0"/>
                <a:ea typeface="+mn-ea"/>
                <a:cs typeface="Arial" charset="0"/>
              </a:rPr>
              <a:t>Moving from a 6 in (15.2 cm) to a 4 in (10.2 cm) core is both cost effective and reduces emissions over the lifetime of the wall assembly, and it should be considered in regions of the country where a 4 in (10.2 cm) core meets structural requirements. </a:t>
            </a:r>
          </a:p>
          <a:p>
            <a:pPr lvl="0"/>
            <a:endParaRPr lang="en-US" sz="1200" kern="1200" dirty="0" smtClean="0">
              <a:solidFill>
                <a:schemeClr val="tx1"/>
              </a:solidFill>
              <a:effectLst/>
              <a:latin typeface="Arial" charset="0"/>
              <a:ea typeface="+mn-ea"/>
              <a:cs typeface="Arial" charset="0"/>
            </a:endParaRPr>
          </a:p>
          <a:p>
            <a:pPr lvl="0"/>
            <a:r>
              <a:rPr lang="en-US" sz="1200" kern="1200" dirty="0" smtClean="0">
                <a:solidFill>
                  <a:schemeClr val="tx1"/>
                </a:solidFill>
                <a:effectLst/>
                <a:latin typeface="Arial" charset="0"/>
                <a:ea typeface="+mn-ea"/>
                <a:cs typeface="Arial" charset="0"/>
              </a:rPr>
              <a:t>By producing ICF insulation blocks with different panel thicknesses, increasing the tightness of houses, and making a thinner ICF wall, greenhouse gas emissions can be reduced at prices lower than the current market pricing of carbon. </a:t>
            </a:r>
          </a:p>
          <a:p>
            <a:pPr lvl="0"/>
            <a:endParaRPr lang="en-US" sz="1200" kern="1200" dirty="0" smtClean="0">
              <a:solidFill>
                <a:schemeClr val="tx1"/>
              </a:solidFill>
              <a:effectLst/>
              <a:latin typeface="Arial" charset="0"/>
              <a:ea typeface="+mn-ea"/>
              <a:cs typeface="Arial" charset="0"/>
            </a:endParaRPr>
          </a:p>
          <a:p>
            <a:pPr lvl="0"/>
            <a:r>
              <a:rPr lang="en-US" sz="1200" kern="1200" dirty="0" smtClean="0">
                <a:solidFill>
                  <a:schemeClr val="tx1"/>
                </a:solidFill>
                <a:effectLst/>
                <a:latin typeface="Arial" charset="0"/>
                <a:ea typeface="+mn-ea"/>
                <a:cs typeface="Arial" charset="0"/>
              </a:rPr>
              <a:t>Increasing SCM substitution from 10% to 50% in the ICF house reduces the pre-use GWP by 12% to 14%. Similar results are found for the multifamily study.</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A major advancement of the MIT research was the incorporation of a cost-effective analysis to determine whether or not a given construction strategy made economic sense. The report found ICF construction is a more expensive construction alternative than light-frame wood construction but offers lower energy costs in the use phase. Accounting for a range of construction costs and discount rates, the relative life cycle costs for ICF construction (compared to light-frame wood) is $2.36-$4.09/ft2 ($25-44/m2) of wall area higher in Chicago and -$0.08 to $4.15/ft2 (-$1 to $45/m2) of wall area in Phoenix. Over the total life cycle cost, however, ICF construction increases the price of a house by less than 5%.</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12</a:t>
            </a:fld>
            <a:endParaRPr lang="en-US"/>
          </a:p>
        </p:txBody>
      </p:sp>
    </p:spTree>
    <p:extLst>
      <p:ext uri="{BB962C8B-B14F-4D97-AF65-F5344CB8AC3E}">
        <p14:creationId xmlns="" xmlns:p14="http://schemas.microsoft.com/office/powerpoint/2010/main" val="392604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39838" y="703263"/>
            <a:ext cx="4689475" cy="3517900"/>
          </a:xfrm>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mn-ea"/>
                <a:cs typeface="Arial" charset="0"/>
              </a:rPr>
              <a:t>The full report titled </a:t>
            </a:r>
            <a:r>
              <a:rPr lang="en-US" sz="1200" i="1" kern="1200" baseline="0" dirty="0" smtClean="0">
                <a:solidFill>
                  <a:schemeClr val="tx1"/>
                </a:solidFill>
                <a:latin typeface="Arial" charset="0"/>
                <a:ea typeface="+mn-ea"/>
                <a:cs typeface="Arial" charset="0"/>
              </a:rPr>
              <a:t>Methods, Impacts, and Opportunities in the Concrete Building Life Cycle </a:t>
            </a:r>
            <a:r>
              <a:rPr lang="en-US" sz="1200" i="0" kern="1200" baseline="0" dirty="0" smtClean="0">
                <a:solidFill>
                  <a:schemeClr val="tx1"/>
                </a:solidFill>
                <a:latin typeface="Arial" charset="0"/>
                <a:ea typeface="+mn-ea"/>
                <a:cs typeface="Arial" charset="0"/>
              </a:rPr>
              <a:t>can be downloaded from the MIT </a:t>
            </a:r>
            <a:r>
              <a:rPr lang="en-US" sz="1200" kern="1200" baseline="0" dirty="0" smtClean="0">
                <a:solidFill>
                  <a:schemeClr val="tx1"/>
                </a:solidFill>
                <a:latin typeface="Arial" charset="0"/>
                <a:ea typeface="+mn-ea"/>
                <a:cs typeface="Arial" charset="0"/>
              </a:rPr>
              <a:t>Concrete Sustainability Hub Web site at http://web.mit.edu/ </a:t>
            </a:r>
            <a:r>
              <a:rPr lang="en-US" sz="1200" kern="1200" baseline="0" dirty="0" err="1" smtClean="0">
                <a:solidFill>
                  <a:schemeClr val="tx1"/>
                </a:solidFill>
                <a:latin typeface="Arial" charset="0"/>
                <a:ea typeface="+mn-ea"/>
                <a:cs typeface="Arial" charset="0"/>
              </a:rPr>
              <a:t>cshub</a:t>
            </a:r>
            <a:r>
              <a:rPr lang="en-US" sz="1200" kern="1200" baseline="0" dirty="0" smtClean="0">
                <a:solidFill>
                  <a:schemeClr val="tx1"/>
                </a:solidFill>
                <a:latin typeface="Arial" charset="0"/>
                <a:ea typeface="+mn-ea"/>
                <a:cs typeface="Arial" charset="0"/>
              </a:rPr>
              <a:t>. The Concrete Sustainability Hub is a research center at MIT that was established by the Ready Mixed Concrete (RMC) Research &amp; Education Foundation and the Portland Cement Association (PCA). NRMCA is providing technical input to the research program and helping transfer the research results into practice.</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376CD7CD-B7A2-4A1C-95B0-9C508739E1CF}"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A standardized LCA methodology is critical in order to increase the consistency of LCA for buildings. The MIT research supports standardization by proposing good practices for conducting LCA on buildings.</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It is important that LCAs use a comprehensive life cycle perspective and provide transparency with regards to the data, scope, boundaries, functional units and other important LCA parameters. </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Drawing boundaries to include all phases of the building life cycle—materials, construction, use (including operating energy), maintenance, and end of life—allows for an accurate representation of cumulative environmental impacts over the life of a building.</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Arial" charset="0"/>
              </a:rPr>
              <a:t>The general methodology was applied to benchmark structures used in residential building applications using Insulated Concrete Form (ICF) construction consisting of concrete walls encased in expanded polystyrene (EPS) insulation, and typical light-frame wood construction. </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5</a:t>
            </a:fld>
            <a:endParaRPr lang="en-US"/>
          </a:p>
        </p:txBody>
      </p:sp>
    </p:spTree>
    <p:extLst>
      <p:ext uri="{BB962C8B-B14F-4D97-AF65-F5344CB8AC3E}">
        <p14:creationId xmlns="" xmlns:p14="http://schemas.microsoft.com/office/powerpoint/2010/main" val="12618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The first study model</a:t>
            </a:r>
            <a:r>
              <a:rPr lang="en-US" sz="1200" kern="1200" baseline="0" dirty="0" smtClean="0">
                <a:solidFill>
                  <a:schemeClr val="tx1"/>
                </a:solidFill>
                <a:effectLst/>
                <a:latin typeface="Arial" charset="0"/>
                <a:ea typeface="+mn-ea"/>
                <a:cs typeface="Arial" charset="0"/>
              </a:rPr>
              <a:t> considered a t</a:t>
            </a:r>
            <a:r>
              <a:rPr lang="en-US" sz="1200" kern="1200" dirty="0" smtClean="0">
                <a:solidFill>
                  <a:schemeClr val="tx1"/>
                </a:solidFill>
                <a:effectLst/>
                <a:latin typeface="Arial" charset="0"/>
                <a:ea typeface="+mn-ea"/>
                <a:cs typeface="Arial" charset="0"/>
              </a:rPr>
              <a:t>wo-story, 2400 ft2 (223 m2) single-family building.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Arial" charset="0"/>
              </a:rPr>
              <a:t>The</a:t>
            </a:r>
            <a:r>
              <a:rPr lang="en-US" sz="1200" kern="1200" dirty="0" smtClean="0">
                <a:solidFill>
                  <a:schemeClr val="tx1"/>
                </a:solidFill>
                <a:effectLst/>
                <a:latin typeface="Arial" charset="0"/>
                <a:ea typeface="+mn-ea"/>
                <a:cs typeface="Arial" charset="0"/>
              </a:rPr>
              <a:t> LCAs were carried out for two different cities in the United States, modeling regional and climatic differences: Chicago, representing a cold climate, and Phoenix, representing a hot, dry climate.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To model representative houses for the two different climate regions, the Phoenix house is supported by a slab-on-grade (SOG) and the Chicago house has a basement wall foundation. The only major difference between the light-frame wood and ICF house is the exterior walls. </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Arial" charset="0"/>
              </a:rPr>
              <a:t>Then, a 4-story </a:t>
            </a:r>
            <a:r>
              <a:rPr lang="en-US" sz="1200" kern="1200" baseline="0" dirty="0" smtClean="0">
                <a:solidFill>
                  <a:schemeClr val="tx1"/>
                </a:solidFill>
                <a:effectLst/>
                <a:latin typeface="Arial" charset="0"/>
                <a:ea typeface="+mn-ea"/>
                <a:cs typeface="Arial" charset="0"/>
              </a:rPr>
              <a:t>m</a:t>
            </a:r>
            <a:r>
              <a:rPr lang="en-US" sz="1200" kern="1200" dirty="0" smtClean="0">
                <a:solidFill>
                  <a:schemeClr val="tx1"/>
                </a:solidFill>
                <a:effectLst/>
                <a:latin typeface="Arial" charset="0"/>
                <a:ea typeface="+mn-ea"/>
                <a:cs typeface="Arial" charset="0"/>
              </a:rPr>
              <a:t>ulti-family apartment building with a total square footage of 33,763 ft2 (3,137 m2) was modeled.</a:t>
            </a:r>
            <a:r>
              <a:rPr lang="en-US" sz="1200" kern="1200" baseline="0" dirty="0" smtClean="0">
                <a:solidFill>
                  <a:schemeClr val="tx1"/>
                </a:solidFill>
                <a:effectLst/>
                <a:latin typeface="Arial" charset="0"/>
                <a:ea typeface="+mn-ea"/>
                <a:cs typeface="Arial" charset="0"/>
              </a:rPr>
              <a:t>  Again, the</a:t>
            </a:r>
            <a:r>
              <a:rPr lang="en-US" sz="1200" kern="1200" dirty="0" smtClean="0">
                <a:solidFill>
                  <a:schemeClr val="tx1"/>
                </a:solidFill>
                <a:effectLst/>
                <a:latin typeface="Arial" charset="0"/>
                <a:ea typeface="+mn-ea"/>
                <a:cs typeface="Arial" charset="0"/>
              </a:rPr>
              <a:t> LCAs were carried out for two different cities Chicago</a:t>
            </a:r>
            <a:r>
              <a:rPr lang="en-US" sz="1200" kern="1200" baseline="0" dirty="0" smtClean="0">
                <a:solidFill>
                  <a:schemeClr val="tx1"/>
                </a:solidFill>
                <a:effectLst/>
                <a:latin typeface="Arial" charset="0"/>
                <a:ea typeface="+mn-ea"/>
                <a:cs typeface="Arial" charset="0"/>
              </a:rPr>
              <a:t> </a:t>
            </a:r>
            <a:r>
              <a:rPr lang="en-US" sz="1200" kern="1200" dirty="0" smtClean="0">
                <a:solidFill>
                  <a:schemeClr val="tx1"/>
                </a:solidFill>
                <a:effectLst/>
                <a:latin typeface="Arial" charset="0"/>
                <a:ea typeface="+mn-ea"/>
                <a:cs typeface="Arial" charset="0"/>
              </a:rPr>
              <a:t>and Phoenix.</a:t>
            </a:r>
            <a:r>
              <a:rPr lang="en-US" sz="1200" kern="1200" baseline="0" dirty="0" smtClean="0">
                <a:solidFill>
                  <a:schemeClr val="tx1"/>
                </a:solidFill>
                <a:effectLst/>
                <a:latin typeface="Arial" charset="0"/>
                <a:ea typeface="+mn-ea"/>
                <a:cs typeface="Arial" charset="0"/>
              </a:rPr>
              <a:t> </a:t>
            </a:r>
            <a:endParaRPr lang="en-US" sz="1200" kern="1200" baseline="0" dirty="0" smtClean="0">
              <a:solidFill>
                <a:schemeClr val="tx1"/>
              </a:solidFill>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charset="0"/>
                <a:ea typeface="+mn-ea"/>
                <a:cs typeface="Arial" charset="0"/>
              </a:rPr>
              <a:t>The annual operating energy, determined using the </a:t>
            </a:r>
            <a:r>
              <a:rPr lang="en-US" sz="1200" kern="1200" dirty="0" err="1" smtClean="0">
                <a:solidFill>
                  <a:schemeClr val="tx1"/>
                </a:solidFill>
                <a:effectLst/>
                <a:latin typeface="Arial" charset="0"/>
                <a:ea typeface="+mn-ea"/>
                <a:cs typeface="Arial" charset="0"/>
              </a:rPr>
              <a:t>EnergyPlus</a:t>
            </a:r>
            <a:r>
              <a:rPr lang="en-US" sz="1200" kern="1200" dirty="0" smtClean="0">
                <a:solidFill>
                  <a:schemeClr val="tx1"/>
                </a:solidFill>
                <a:effectLst/>
                <a:latin typeface="Arial" charset="0"/>
                <a:ea typeface="+mn-ea"/>
                <a:cs typeface="Arial" charset="0"/>
              </a:rPr>
              <a:t> building energy analysis software, was conducted for a 60-year life cycle. Benchmark single-family houses are designed and modeled based on the Building America House Simulation Protocol (BAHSP). </a:t>
            </a:r>
          </a:p>
          <a:p>
            <a:r>
              <a:rPr lang="en-US" sz="1200" kern="1200" dirty="0" smtClean="0">
                <a:solidFill>
                  <a:schemeClr val="tx1"/>
                </a:solidFill>
                <a:effectLst/>
                <a:latin typeface="Arial" charset="0"/>
                <a:ea typeface="+mn-ea"/>
                <a:cs typeface="Arial" charset="0"/>
              </a:rPr>
              <a:t> </a:t>
            </a:r>
          </a:p>
          <a:p>
            <a:r>
              <a:rPr lang="en-US" sz="1200" kern="1200" dirty="0" smtClean="0">
                <a:solidFill>
                  <a:schemeClr val="tx1"/>
                </a:solidFill>
                <a:effectLst/>
                <a:latin typeface="Arial" charset="0"/>
                <a:ea typeface="+mn-ea"/>
                <a:cs typeface="Arial" charset="0"/>
              </a:rPr>
              <a:t>The resulting Global Warming Potential (GWP) was then quantified using CO2-equivalents (CO2e) for a number of purposes, including benchmarking emissions for current practices, comparing concrete with wood, and understanding the relative importance of different phases of the life cycle. </a:t>
            </a:r>
            <a:r>
              <a:rPr lang="en-US" dirty="0" smtClean="0"/>
              <a:t>Global warming potential (CO</a:t>
            </a:r>
            <a:r>
              <a:rPr lang="en-US" baseline="-25000" dirty="0" smtClean="0"/>
              <a:t>2</a:t>
            </a:r>
            <a:r>
              <a:rPr lang="en-US" dirty="0" smtClean="0"/>
              <a:t>e) quantified for several purposes</a:t>
            </a:r>
          </a:p>
          <a:p>
            <a:pPr lvl="1"/>
            <a:r>
              <a:rPr lang="en-US" dirty="0" smtClean="0"/>
              <a:t>Benchmarking emissions of current construction practices</a:t>
            </a:r>
          </a:p>
          <a:p>
            <a:pPr lvl="1"/>
            <a:r>
              <a:rPr lang="en-US" dirty="0" smtClean="0"/>
              <a:t>Comparing impacts of concrete versus wood</a:t>
            </a:r>
          </a:p>
          <a:p>
            <a:pPr lvl="1"/>
            <a:r>
              <a:rPr lang="en-US" dirty="0" smtClean="0"/>
              <a:t>Understand relative magnitude of relative impacts of different life cycle phases</a:t>
            </a:r>
          </a:p>
          <a:p>
            <a:endParaRPr lang="en-US" sz="1200" kern="1200" dirty="0" smtClean="0">
              <a:solidFill>
                <a:schemeClr val="tx1"/>
              </a:solidFill>
              <a:effectLst/>
              <a:latin typeface="Arial" charset="0"/>
              <a:ea typeface="+mn-ea"/>
              <a:cs typeface="Arial" charset="0"/>
            </a:endParaRPr>
          </a:p>
          <a:p>
            <a:r>
              <a:rPr lang="en-US" sz="1200" b="0" kern="1200" dirty="0" smtClean="0">
                <a:solidFill>
                  <a:schemeClr val="tx1"/>
                </a:solidFill>
                <a:effectLst/>
                <a:latin typeface="Arial" charset="0"/>
                <a:ea typeface="+mn-ea"/>
                <a:cs typeface="Arial" charset="0"/>
              </a:rPr>
              <a:t>(</a:t>
            </a:r>
            <a:r>
              <a:rPr lang="en-US" sz="1200" b="1" kern="1200" dirty="0" smtClean="0">
                <a:solidFill>
                  <a:schemeClr val="tx1"/>
                </a:solidFill>
                <a:latin typeface="Arial" charset="0"/>
                <a:ea typeface="+mn-ea"/>
                <a:cs typeface="Arial" charset="0"/>
              </a:rPr>
              <a:t>Global-warming potential</a:t>
            </a:r>
            <a:r>
              <a:rPr lang="en-US" sz="1200" b="0" kern="1200" dirty="0" smtClean="0">
                <a:solidFill>
                  <a:schemeClr val="tx1"/>
                </a:solidFill>
                <a:latin typeface="Arial" charset="0"/>
                <a:ea typeface="+mn-ea"/>
                <a:cs typeface="Arial" charset="0"/>
              </a:rPr>
              <a:t> (GWP) is a relative measure of how much heat a</a:t>
            </a:r>
            <a:r>
              <a:rPr lang="en-US" sz="1200" b="0" kern="1200" baseline="0" dirty="0" smtClean="0">
                <a:solidFill>
                  <a:schemeClr val="tx1"/>
                </a:solidFill>
                <a:latin typeface="Arial" charset="0"/>
                <a:ea typeface="+mn-ea"/>
                <a:cs typeface="Arial" charset="0"/>
              </a:rPr>
              <a:t> greenhouse gas traps in the atmosphere </a:t>
            </a:r>
            <a:r>
              <a:rPr lang="en-US" sz="1200" kern="1200" dirty="0" smtClean="0">
                <a:solidFill>
                  <a:schemeClr val="tx1"/>
                </a:solidFill>
                <a:latin typeface="Arial" charset="0"/>
                <a:ea typeface="+mn-ea"/>
                <a:cs typeface="Arial" charset="0"/>
              </a:rPr>
              <a:t>expressed as a factor of carbon dioxide</a:t>
            </a:r>
            <a:r>
              <a:rPr lang="en-US" sz="1200" b="0" kern="1200" baseline="0" dirty="0" smtClean="0">
                <a:solidFill>
                  <a:schemeClr val="tx1"/>
                </a:solidFill>
                <a:latin typeface="Arial" charset="0"/>
                <a:ea typeface="+mn-ea"/>
                <a:cs typeface="Arial" charset="0"/>
              </a:rPr>
              <a:t>.)</a:t>
            </a:r>
          </a:p>
          <a:p>
            <a:pPr>
              <a:lnSpc>
                <a:spcPct val="90000"/>
              </a:lnSpc>
              <a:buClr>
                <a:schemeClr val="accent2"/>
              </a:buClr>
              <a:buSzPct val="75000"/>
              <a:buFont typeface="Monotype Sorts" charset="0"/>
              <a:buNone/>
              <a:defRPr/>
            </a:pPr>
            <a:r>
              <a:rPr lang="en-GB" sz="1200" kern="1200" dirty="0" smtClean="0">
                <a:solidFill>
                  <a:schemeClr val="tx1"/>
                </a:solidFill>
                <a:effectLst>
                  <a:outerShdw blurRad="38100" dist="38100" dir="2700000" algn="tl">
                    <a:srgbClr val="DDDDDD"/>
                  </a:outerShdw>
                </a:effectLst>
                <a:latin typeface="Arial" charset="0"/>
                <a:ea typeface="+mn-ea"/>
                <a:cs typeface="Arial" charset="0"/>
              </a:rPr>
              <a:t>		</a:t>
            </a:r>
          </a:p>
        </p:txBody>
      </p:sp>
      <p:sp>
        <p:nvSpPr>
          <p:cNvPr id="4" name="Slide Number Placeholder 3"/>
          <p:cNvSpPr>
            <a:spLocks noGrp="1"/>
          </p:cNvSpPr>
          <p:nvPr>
            <p:ph type="sldNum" sz="quarter" idx="10"/>
          </p:nvPr>
        </p:nvSpPr>
        <p:spPr/>
        <p:txBody>
          <a:bodyPr/>
          <a:lstStyle/>
          <a:p>
            <a:fld id="{82345FD7-5B83-4F26-B17C-A198415123D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Arial" charset="0"/>
                <a:ea typeface="+mn-ea"/>
                <a:cs typeface="Arial" charset="0"/>
              </a:rPr>
              <a:t>Concrete homes have higher embodied GWP in the pre-use phase-but</a:t>
            </a:r>
            <a:r>
              <a:rPr lang="en-US" sz="1200" kern="1200" baseline="0" dirty="0" smtClean="0">
                <a:solidFill>
                  <a:schemeClr val="tx1"/>
                </a:solidFill>
                <a:effectLst/>
                <a:latin typeface="Arial" charset="0"/>
                <a:ea typeface="+mn-ea"/>
                <a:cs typeface="Arial" charset="0"/>
              </a:rPr>
              <a:t> this phase accounts for only about 2-12% of overall GWP for the life of the home.</a:t>
            </a:r>
          </a:p>
          <a:p>
            <a:pPr marL="171450" lvl="0" indent="-171450">
              <a:buFont typeface="Arial"/>
              <a:buNone/>
            </a:pPr>
            <a:endParaRPr lang="en-US" sz="1200" kern="1200" dirty="0" smtClean="0">
              <a:solidFill>
                <a:schemeClr val="tx1"/>
              </a:solidFill>
              <a:effectLst/>
              <a:latin typeface="Arial" charset="0"/>
              <a:ea typeface="+mn-ea"/>
              <a:cs typeface="Arial" charset="0"/>
            </a:endParaRPr>
          </a:p>
          <a:p>
            <a:pPr marL="171450" lvl="0" indent="-171450">
              <a:buFont typeface="Arial"/>
              <a:buChar char="•"/>
            </a:pPr>
            <a:r>
              <a:rPr lang="en-US" sz="1200" kern="1200" dirty="0" smtClean="0">
                <a:solidFill>
                  <a:schemeClr val="tx1"/>
                </a:solidFill>
                <a:effectLst/>
                <a:latin typeface="Arial" charset="0"/>
                <a:ea typeface="+mn-ea"/>
                <a:cs typeface="Arial" charset="0"/>
              </a:rPr>
              <a:t>For a cold climate, such as Chicago, the energy savings of an ICF house built from average to tight levels of air infiltration saves 23% of total operating energy. </a:t>
            </a:r>
          </a:p>
        </p:txBody>
      </p:sp>
      <p:sp>
        <p:nvSpPr>
          <p:cNvPr id="4" name="Slide Number Placeholder 3"/>
          <p:cNvSpPr>
            <a:spLocks noGrp="1"/>
          </p:cNvSpPr>
          <p:nvPr>
            <p:ph type="sldNum" sz="quarter" idx="10"/>
          </p:nvPr>
        </p:nvSpPr>
        <p:spPr/>
        <p:txBody>
          <a:bodyPr/>
          <a:lstStyle/>
          <a:p>
            <a:fld id="{82345FD7-5B83-4F26-B17C-A198415123DF}" type="slidenum">
              <a:rPr lang="en-US" smtClean="0"/>
              <a:pPr/>
              <a:t>9</a:t>
            </a:fld>
            <a:endParaRPr lang="en-US"/>
          </a:p>
        </p:txBody>
      </p:sp>
    </p:spTree>
    <p:extLst>
      <p:ext uri="{BB962C8B-B14F-4D97-AF65-F5344CB8AC3E}">
        <p14:creationId xmlns="" xmlns:p14="http://schemas.microsoft.com/office/powerpoint/2010/main" val="39993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64590" name="Object 14"/>
          <p:cNvGraphicFramePr>
            <a:graphicFrameLocks noChangeAspect="1"/>
          </p:cNvGraphicFramePr>
          <p:nvPr/>
        </p:nvGraphicFramePr>
        <p:xfrm>
          <a:off x="1150938" y="1489075"/>
          <a:ext cx="6769100" cy="4606925"/>
        </p:xfrm>
        <a:graphic>
          <a:graphicData uri="http://schemas.openxmlformats.org/presentationml/2006/ole">
            <p:oleObj spid="_x0000_s664606" name="Image" r:id="rId3" imgW="8228571" imgH="5600000" progId="">
              <p:embed/>
            </p:oleObj>
          </a:graphicData>
        </a:graphic>
      </p:graphicFrame>
      <p:sp>
        <p:nvSpPr>
          <p:cNvPr id="664578"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smtClean="0"/>
              <a:t>Click to edit Master title style</a:t>
            </a:r>
            <a:endParaRPr lang="en-US" altLang="en-US"/>
          </a:p>
        </p:txBody>
      </p:sp>
      <p:sp>
        <p:nvSpPr>
          <p:cNvPr id="6645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smtClean="0"/>
              <a:t>Click to edit Master subtitle style</a:t>
            </a:r>
            <a:endParaRPr lang="en-US" altLang="en-US"/>
          </a:p>
        </p:txBody>
      </p:sp>
      <p:sp>
        <p:nvSpPr>
          <p:cNvPr id="66458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66458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graphicFrame>
        <p:nvGraphicFramePr>
          <p:cNvPr id="664591" name="Object 15"/>
          <p:cNvGraphicFramePr>
            <a:graphicFrameLocks noChangeAspect="1"/>
          </p:cNvGraphicFramePr>
          <p:nvPr/>
        </p:nvGraphicFramePr>
        <p:xfrm>
          <a:off x="657225" y="5251450"/>
          <a:ext cx="1579563" cy="1371600"/>
        </p:xfrm>
        <a:graphic>
          <a:graphicData uri="http://schemas.openxmlformats.org/presentationml/2006/ole">
            <p:oleObj spid="_x0000_s664607" name="Image" r:id="rId4" imgW="1828571" imgH="1587302" progId="">
              <p:embed/>
            </p:oleObj>
          </a:graphicData>
        </a:graphic>
      </p:graphicFrame>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66355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graphicFrame>
        <p:nvGraphicFramePr>
          <p:cNvPr id="663570" name="Object 18"/>
          <p:cNvGraphicFramePr>
            <a:graphicFrameLocks noChangeAspect="1"/>
          </p:cNvGraphicFramePr>
          <p:nvPr/>
        </p:nvGraphicFramePr>
        <p:xfrm>
          <a:off x="1150938" y="1489075"/>
          <a:ext cx="6769100" cy="4606925"/>
        </p:xfrm>
        <a:graphic>
          <a:graphicData uri="http://schemas.openxmlformats.org/presentationml/2006/ole">
            <p:oleObj spid="_x0000_s663579" name="Image" r:id="rId9" imgW="8228571" imgH="5600000" progId="">
              <p:embed/>
            </p:oleObj>
          </a:graphicData>
        </a:graphic>
      </p:graphicFrame>
      <p:sp>
        <p:nvSpPr>
          <p:cNvPr id="663555" name="Rectangle 3"/>
          <p:cNvSpPr>
            <a:spLocks noGrp="1" noChangeArrowheads="1"/>
          </p:cNvSpPr>
          <p:nvPr>
            <p:ph type="body" idx="1"/>
          </p:nvPr>
        </p:nvSpPr>
        <p:spPr bwMode="auto">
          <a:xfrm>
            <a:off x="457200" y="154305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20" r:id="rId4"/>
    <p:sldLayoutId id="2147483721" r:id="rId5"/>
    <p:sldLayoutId id="2147483722" r:id="rId6"/>
  </p:sldLayoutIdLst>
  <p:timing>
    <p:tnLst>
      <p:par>
        <p:cTn id="1" dur="indefinite" restart="never" nodeType="tmRoot"/>
      </p:par>
    </p:tnLst>
  </p:timing>
  <p:hf sldNum="0" hdr="0" ft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cs typeface="Arial" charset="0"/>
        </a:defRPr>
      </a:lvl2pPr>
      <a:lvl3pPr algn="l" rtl="0" eaLnBrk="1" fontAlgn="base" hangingPunct="1">
        <a:spcBef>
          <a:spcPct val="0"/>
        </a:spcBef>
        <a:spcAft>
          <a:spcPct val="0"/>
        </a:spcAft>
        <a:defRPr sz="4200">
          <a:solidFill>
            <a:schemeClr val="tx2"/>
          </a:solidFill>
          <a:latin typeface="Garamond" pitchFamily="18" charset="0"/>
          <a:cs typeface="Arial" charset="0"/>
        </a:defRPr>
      </a:lvl3pPr>
      <a:lvl4pPr algn="l" rtl="0" eaLnBrk="1" fontAlgn="base" hangingPunct="1">
        <a:spcBef>
          <a:spcPct val="0"/>
        </a:spcBef>
        <a:spcAft>
          <a:spcPct val="0"/>
        </a:spcAft>
        <a:defRPr sz="4200">
          <a:solidFill>
            <a:schemeClr val="tx2"/>
          </a:solidFill>
          <a:latin typeface="Garamond" pitchFamily="18" charset="0"/>
          <a:cs typeface="Arial" charset="0"/>
        </a:defRPr>
      </a:lvl4pPr>
      <a:lvl5pPr algn="l" rtl="0" eaLnBrk="1" fontAlgn="base" hangingPunct="1">
        <a:spcBef>
          <a:spcPct val="0"/>
        </a:spcBef>
        <a:spcAft>
          <a:spcPct val="0"/>
        </a:spcAft>
        <a:defRPr sz="4200">
          <a:solidFill>
            <a:schemeClr val="tx2"/>
          </a:solidFill>
          <a:latin typeface="Garamond" pitchFamily="18" charset="0"/>
          <a:cs typeface="Arial" charset="0"/>
        </a:defRPr>
      </a:lvl5pPr>
      <a:lvl6pPr marL="457200" algn="l" rtl="0" eaLnBrk="1" fontAlgn="base" hangingPunct="1">
        <a:spcBef>
          <a:spcPct val="0"/>
        </a:spcBef>
        <a:spcAft>
          <a:spcPct val="0"/>
        </a:spcAft>
        <a:defRPr sz="4200">
          <a:solidFill>
            <a:schemeClr val="tx2"/>
          </a:solidFill>
          <a:latin typeface="Garamond" pitchFamily="18" charset="0"/>
          <a:cs typeface="Arial" charset="0"/>
        </a:defRPr>
      </a:lvl6pPr>
      <a:lvl7pPr marL="914400" algn="l" rtl="0" eaLnBrk="1" fontAlgn="base" hangingPunct="1">
        <a:spcBef>
          <a:spcPct val="0"/>
        </a:spcBef>
        <a:spcAft>
          <a:spcPct val="0"/>
        </a:spcAft>
        <a:defRPr sz="4200">
          <a:solidFill>
            <a:schemeClr val="tx2"/>
          </a:solidFill>
          <a:latin typeface="Garamond" pitchFamily="18" charset="0"/>
          <a:cs typeface="Arial" charset="0"/>
        </a:defRPr>
      </a:lvl7pPr>
      <a:lvl8pPr marL="1371600" algn="l" rtl="0" eaLnBrk="1" fontAlgn="base" hangingPunct="1">
        <a:spcBef>
          <a:spcPct val="0"/>
        </a:spcBef>
        <a:spcAft>
          <a:spcPct val="0"/>
        </a:spcAft>
        <a:defRPr sz="4200">
          <a:solidFill>
            <a:schemeClr val="tx2"/>
          </a:solidFill>
          <a:latin typeface="Garamond" pitchFamily="18" charset="0"/>
          <a:cs typeface="Arial" charset="0"/>
        </a:defRPr>
      </a:lvl8pPr>
      <a:lvl9pPr marL="1828800" algn="l" rtl="0" eaLnBrk="1" fontAlgn="base" hangingPunct="1">
        <a:spcBef>
          <a:spcPct val="0"/>
        </a:spcBef>
        <a:spcAft>
          <a:spcPct val="0"/>
        </a:spcAft>
        <a:defRPr sz="4200">
          <a:solidFill>
            <a:schemeClr val="tx2"/>
          </a:solidFill>
          <a:latin typeface="Garamond" pitchFamily="18" charset="0"/>
          <a:cs typeface="Arial"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MIT Research: Life Cycle Assessment of Residential Buildings</a:t>
            </a:r>
            <a:endParaRPr lang="en-US" sz="4000" dirty="0">
              <a:solidFill>
                <a:schemeClr val="tx1"/>
              </a:solidFill>
            </a:endParaRPr>
          </a:p>
        </p:txBody>
      </p:sp>
      <p:sp>
        <p:nvSpPr>
          <p:cNvPr id="4" name="Subtitle 3"/>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a:t>
            </a:r>
            <a:endParaRPr lang="en-US" dirty="0"/>
          </a:p>
        </p:txBody>
      </p:sp>
      <p:pic>
        <p:nvPicPr>
          <p:cNvPr id="4" name="Content Placeholder 3" descr="Global Warming Potential Residential.jpg"/>
          <p:cNvPicPr>
            <a:picLocks noGrp="1" noChangeAspect="1"/>
          </p:cNvPicPr>
          <p:nvPr>
            <p:ph idx="1"/>
          </p:nvPr>
        </p:nvPicPr>
        <p:blipFill>
          <a:blip r:embed="rId3" cstate="print"/>
          <a:srcRect l="19727" t="14718" r="20988" b="18124"/>
          <a:stretch>
            <a:fillRect/>
          </a:stretch>
        </p:blipFill>
        <p:spPr>
          <a:xfrm>
            <a:off x="1117600" y="933708"/>
            <a:ext cx="6883400" cy="584809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Reductions</a:t>
            </a:r>
            <a:endParaRPr lang="en-US" dirty="0"/>
          </a:p>
        </p:txBody>
      </p:sp>
      <p:sp>
        <p:nvSpPr>
          <p:cNvPr id="3" name="Content Placeholder 2"/>
          <p:cNvSpPr>
            <a:spLocks noGrp="1"/>
          </p:cNvSpPr>
          <p:nvPr>
            <p:ph idx="1"/>
          </p:nvPr>
        </p:nvSpPr>
        <p:spPr/>
        <p:txBody>
          <a:bodyPr>
            <a:normAutofit fontScale="85000" lnSpcReduction="10000"/>
          </a:bodyPr>
          <a:lstStyle/>
          <a:p>
            <a:pPr>
              <a:lnSpc>
                <a:spcPct val="110000"/>
              </a:lnSpc>
              <a:spcBef>
                <a:spcPts val="0"/>
              </a:spcBef>
            </a:pPr>
            <a:r>
              <a:rPr lang="en-US" sz="3200" kern="1200" dirty="0" smtClean="0">
                <a:latin typeface="Arial" charset="0"/>
                <a:cs typeface="Arial" charset="0"/>
              </a:rPr>
              <a:t>Reducing ICF core from 6 in. to </a:t>
            </a:r>
            <a:r>
              <a:rPr lang="en-US" sz="3200" kern="1200" dirty="0">
                <a:latin typeface="Arial" charset="0"/>
                <a:cs typeface="Arial" charset="0"/>
              </a:rPr>
              <a:t>a 4 </a:t>
            </a:r>
            <a:r>
              <a:rPr lang="en-US" sz="3200" kern="1200" dirty="0" smtClean="0">
                <a:latin typeface="Arial" charset="0"/>
                <a:cs typeface="Arial" charset="0"/>
              </a:rPr>
              <a:t>in.</a:t>
            </a:r>
          </a:p>
          <a:p>
            <a:pPr>
              <a:lnSpc>
                <a:spcPct val="110000"/>
              </a:lnSpc>
              <a:spcBef>
                <a:spcPts val="0"/>
              </a:spcBef>
            </a:pPr>
            <a:r>
              <a:rPr lang="en-US" sz="3200" kern="1200" dirty="0" smtClean="0">
                <a:latin typeface="Arial" charset="0"/>
                <a:cs typeface="Arial" charset="0"/>
              </a:rPr>
              <a:t>Cost effective and reduces emissions</a:t>
            </a:r>
          </a:p>
          <a:p>
            <a:pPr>
              <a:lnSpc>
                <a:spcPct val="110000"/>
              </a:lnSpc>
              <a:spcBef>
                <a:spcPts val="0"/>
              </a:spcBef>
            </a:pPr>
            <a:endParaRPr lang="en-US" sz="3200" kern="1200" dirty="0" smtClean="0">
              <a:latin typeface="Arial" charset="0"/>
              <a:cs typeface="Arial" charset="0"/>
            </a:endParaRPr>
          </a:p>
          <a:p>
            <a:pPr>
              <a:lnSpc>
                <a:spcPct val="110000"/>
              </a:lnSpc>
              <a:spcBef>
                <a:spcPts val="0"/>
              </a:spcBef>
            </a:pPr>
            <a:r>
              <a:rPr lang="en-US" sz="3200" kern="1200" dirty="0" smtClean="0">
                <a:latin typeface="Arial" charset="0"/>
                <a:cs typeface="Arial" charset="0"/>
              </a:rPr>
              <a:t>Thicker insulation, increasing tightness and using thinner concrete</a:t>
            </a:r>
          </a:p>
          <a:p>
            <a:pPr>
              <a:lnSpc>
                <a:spcPct val="110000"/>
              </a:lnSpc>
              <a:spcBef>
                <a:spcPts val="0"/>
              </a:spcBef>
            </a:pPr>
            <a:r>
              <a:rPr lang="en-US" sz="3200" kern="1200" dirty="0" smtClean="0">
                <a:latin typeface="Arial" charset="0"/>
                <a:cs typeface="Arial" charset="0"/>
              </a:rPr>
              <a:t>Reduces emissions</a:t>
            </a:r>
          </a:p>
          <a:p>
            <a:pPr>
              <a:lnSpc>
                <a:spcPct val="110000"/>
              </a:lnSpc>
              <a:spcBef>
                <a:spcPts val="0"/>
              </a:spcBef>
            </a:pPr>
            <a:r>
              <a:rPr lang="en-US" sz="3200" kern="1200" dirty="0" smtClean="0">
                <a:latin typeface="Arial" charset="0"/>
                <a:cs typeface="Arial" charset="0"/>
              </a:rPr>
              <a:t>At Lower than current market pricing of carbon</a:t>
            </a:r>
          </a:p>
          <a:p>
            <a:pPr marL="0" indent="0">
              <a:lnSpc>
                <a:spcPct val="110000"/>
              </a:lnSpc>
              <a:spcBef>
                <a:spcPts val="0"/>
              </a:spcBef>
              <a:buNone/>
            </a:pPr>
            <a:endParaRPr lang="en-US" sz="3200" kern="1200" dirty="0">
              <a:latin typeface="Arial" charset="0"/>
              <a:cs typeface="Arial" charset="0"/>
            </a:endParaRPr>
          </a:p>
          <a:p>
            <a:pPr>
              <a:lnSpc>
                <a:spcPct val="110000"/>
              </a:lnSpc>
              <a:spcBef>
                <a:spcPts val="0"/>
              </a:spcBef>
            </a:pPr>
            <a:r>
              <a:rPr lang="en-US" sz="3200" kern="1200" dirty="0" smtClean="0">
                <a:latin typeface="Arial" charset="0"/>
                <a:cs typeface="Arial" charset="0"/>
              </a:rPr>
              <a:t>Increasing </a:t>
            </a:r>
            <a:r>
              <a:rPr lang="en-US" sz="3200" kern="1200" dirty="0" err="1" smtClean="0">
                <a:latin typeface="Arial" charset="0"/>
                <a:cs typeface="Arial" charset="0"/>
              </a:rPr>
              <a:t>SCMfrom</a:t>
            </a:r>
            <a:r>
              <a:rPr lang="en-US" sz="3200" kern="1200" dirty="0" smtClean="0">
                <a:latin typeface="Arial" charset="0"/>
                <a:cs typeface="Arial" charset="0"/>
              </a:rPr>
              <a:t> 10% to 50%</a:t>
            </a:r>
          </a:p>
          <a:p>
            <a:pPr>
              <a:lnSpc>
                <a:spcPct val="110000"/>
              </a:lnSpc>
              <a:spcBef>
                <a:spcPts val="0"/>
              </a:spcBef>
            </a:pPr>
            <a:r>
              <a:rPr lang="en-US" sz="3200" kern="1200" dirty="0" smtClean="0">
                <a:latin typeface="Arial" charset="0"/>
                <a:cs typeface="Arial" charset="0"/>
              </a:rPr>
              <a:t>Can decrease pre-use GWP by 12-14%</a:t>
            </a:r>
          </a:p>
          <a:p>
            <a:pPr marL="0" indent="0">
              <a:buNone/>
            </a:pPr>
            <a:endParaRPr lang="en-US" sz="3200" kern="12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Cost</a:t>
            </a:r>
            <a:endParaRPr lang="en-US" dirty="0"/>
          </a:p>
        </p:txBody>
      </p:sp>
      <p:sp>
        <p:nvSpPr>
          <p:cNvPr id="3" name="Content Placeholder 2"/>
          <p:cNvSpPr>
            <a:spLocks noGrp="1"/>
          </p:cNvSpPr>
          <p:nvPr>
            <p:ph idx="1"/>
          </p:nvPr>
        </p:nvSpPr>
        <p:spPr>
          <a:xfrm>
            <a:off x="441523" y="1339212"/>
            <a:ext cx="8229600" cy="4530725"/>
          </a:xfrm>
        </p:spPr>
        <p:txBody>
          <a:bodyPr/>
          <a:lstStyle/>
          <a:p>
            <a:pPr marL="0" indent="0">
              <a:buNone/>
            </a:pPr>
            <a:r>
              <a:rPr lang="en-US" sz="3200" kern="1200" dirty="0" smtClean="0">
                <a:latin typeface="Arial" charset="0"/>
                <a:cs typeface="Arial" charset="0"/>
              </a:rPr>
              <a:t>Compared </a:t>
            </a:r>
            <a:r>
              <a:rPr lang="en-US" sz="3200" kern="1200" dirty="0">
                <a:latin typeface="Arial" charset="0"/>
                <a:cs typeface="Arial" charset="0"/>
              </a:rPr>
              <a:t>to light-frame </a:t>
            </a:r>
            <a:r>
              <a:rPr lang="en-US" sz="3200" kern="1200" dirty="0" smtClean="0">
                <a:latin typeface="Arial" charset="0"/>
                <a:cs typeface="Arial" charset="0"/>
              </a:rPr>
              <a:t>wood, ICF</a:t>
            </a:r>
          </a:p>
          <a:p>
            <a:r>
              <a:rPr lang="en-US" sz="3200" kern="1200" dirty="0" smtClean="0">
                <a:latin typeface="Arial" charset="0"/>
                <a:cs typeface="Arial" charset="0"/>
              </a:rPr>
              <a:t> $</a:t>
            </a:r>
            <a:r>
              <a:rPr lang="en-US" sz="3200" kern="1200" dirty="0">
                <a:latin typeface="Arial" charset="0"/>
                <a:cs typeface="Arial" charset="0"/>
              </a:rPr>
              <a:t>2.36-$4.09/ft2 ($25-44/m2) of wall area higher in Chicago </a:t>
            </a:r>
            <a:endParaRPr lang="en-US" sz="3200" kern="1200" dirty="0" smtClean="0">
              <a:latin typeface="Arial" charset="0"/>
              <a:cs typeface="Arial" charset="0"/>
            </a:endParaRPr>
          </a:p>
          <a:p>
            <a:r>
              <a:rPr lang="en-US" sz="3200" kern="1200" dirty="0" smtClean="0">
                <a:latin typeface="Arial" charset="0"/>
                <a:cs typeface="Arial" charset="0"/>
              </a:rPr>
              <a:t>-</a:t>
            </a:r>
            <a:r>
              <a:rPr lang="en-US" sz="3200" kern="1200" dirty="0">
                <a:latin typeface="Arial" charset="0"/>
                <a:cs typeface="Arial" charset="0"/>
              </a:rPr>
              <a:t>$0.08 to $4.15/ft2 (-$1 to $45/m2) of wall area in </a:t>
            </a:r>
            <a:r>
              <a:rPr lang="en-US" sz="3200" kern="1200" dirty="0" smtClean="0">
                <a:latin typeface="Arial" charset="0"/>
                <a:cs typeface="Arial" charset="0"/>
              </a:rPr>
              <a:t>Phoenix</a:t>
            </a:r>
          </a:p>
          <a:p>
            <a:r>
              <a:rPr lang="en-US" sz="3200" kern="1200" dirty="0" smtClean="0">
                <a:latin typeface="Arial" charset="0"/>
                <a:cs typeface="Arial" charset="0"/>
              </a:rPr>
              <a:t>Over </a:t>
            </a:r>
            <a:r>
              <a:rPr lang="en-US" sz="3200" kern="1200" dirty="0">
                <a:latin typeface="Arial" charset="0"/>
                <a:cs typeface="Arial" charset="0"/>
              </a:rPr>
              <a:t>the total life cycle cost, however, ICF construction increases the price of a house by less than 5%.</a:t>
            </a:r>
          </a:p>
          <a:p>
            <a:endParaRPr lang="en-US" dirty="0"/>
          </a:p>
        </p:txBody>
      </p:sp>
    </p:spTree>
    <p:extLst>
      <p:ext uri="{BB962C8B-B14F-4D97-AF65-F5344CB8AC3E}">
        <p14:creationId xmlns="" xmlns:p14="http://schemas.microsoft.com/office/powerpoint/2010/main" val="2464909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More Information</a:t>
            </a:r>
          </a:p>
        </p:txBody>
      </p:sp>
      <p:sp>
        <p:nvSpPr>
          <p:cNvPr id="7171" name="Content Placeholder 2"/>
          <p:cNvSpPr>
            <a:spLocks noGrp="1"/>
          </p:cNvSpPr>
          <p:nvPr>
            <p:ph idx="1"/>
          </p:nvPr>
        </p:nvSpPr>
        <p:spPr/>
        <p:txBody>
          <a:bodyPr/>
          <a:lstStyle/>
          <a:p>
            <a:r>
              <a:rPr lang="en-US" dirty="0" smtClean="0"/>
              <a:t>Full report available from MIT Concrete Sustainability Hub at web.mit.edu/</a:t>
            </a:r>
            <a:r>
              <a:rPr lang="en-US" dirty="0" err="1" smtClean="0"/>
              <a:t>cshub</a:t>
            </a:r>
            <a:r>
              <a:rPr lang="en-US" dirty="0" smtClean="0"/>
              <a:t>.</a:t>
            </a:r>
          </a:p>
          <a:p>
            <a:r>
              <a:rPr lang="en-US" dirty="0" smtClean="0"/>
              <a:t>MIT Hub established by</a:t>
            </a:r>
          </a:p>
          <a:p>
            <a:pPr lvl="1"/>
            <a:r>
              <a:rPr lang="en-US" dirty="0" smtClean="0"/>
              <a:t>RMC Research &amp; Education Foundations</a:t>
            </a:r>
          </a:p>
          <a:p>
            <a:pPr lvl="1"/>
            <a:r>
              <a:rPr lang="en-US" dirty="0" smtClean="0"/>
              <a:t>Portland Cement Association</a:t>
            </a:r>
          </a:p>
          <a:p>
            <a:r>
              <a:rPr lang="en-US" dirty="0" smtClean="0"/>
              <a:t>NRMCA providing technical support</a:t>
            </a:r>
          </a:p>
          <a:p>
            <a:pPr lvl="1"/>
            <a:r>
              <a:rPr lang="en-US" dirty="0" smtClean="0"/>
              <a:t>Transfer research into practice</a:t>
            </a:r>
          </a:p>
          <a:p>
            <a:pPr lvl="1"/>
            <a:r>
              <a:rPr lang="en-US" dirty="0" smtClean="0"/>
              <a:t>Visit www.nrmca.org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Standardized LCA methodology critical</a:t>
            </a:r>
          </a:p>
          <a:p>
            <a:r>
              <a:rPr lang="en-US" dirty="0" smtClean="0"/>
              <a:t>Increase consistency of LCA</a:t>
            </a:r>
          </a:p>
          <a:p>
            <a:r>
              <a:rPr lang="en-US" dirty="0" smtClean="0"/>
              <a:t>MIT proposes good practices for LCA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Transparency of data</a:t>
            </a:r>
          </a:p>
          <a:p>
            <a:r>
              <a:rPr lang="en-US" dirty="0" smtClean="0"/>
              <a:t>Define scope</a:t>
            </a:r>
          </a:p>
          <a:p>
            <a:r>
              <a:rPr lang="en-US" dirty="0" smtClean="0"/>
              <a:t>Identify system boundaries</a:t>
            </a:r>
          </a:p>
          <a:p>
            <a:r>
              <a:rPr lang="en-US" dirty="0" smtClean="0"/>
              <a:t>Define functional unit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Perspective</a:t>
            </a:r>
            <a:endParaRPr lang="en-US" dirty="0"/>
          </a:p>
        </p:txBody>
      </p:sp>
      <p:pic>
        <p:nvPicPr>
          <p:cNvPr id="6" name="Content Placeholder 5" descr="System Boundries for Commercial Building.jpg"/>
          <p:cNvPicPr>
            <a:picLocks noGrp="1" noChangeAspect="1"/>
          </p:cNvPicPr>
          <p:nvPr>
            <p:ph idx="1"/>
          </p:nvPr>
        </p:nvPicPr>
        <p:blipFill>
          <a:blip r:embed="rId3" cstate="print"/>
          <a:srcRect l="6692" t="13595" r="9636" b="25298"/>
          <a:stretch>
            <a:fillRect/>
          </a:stretch>
        </p:blipFill>
        <p:spPr>
          <a:xfrm>
            <a:off x="648107" y="1533732"/>
            <a:ext cx="7847785" cy="429853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Structural Systems Considered</a:t>
            </a:r>
            <a:endParaRPr lang="en-US" dirty="0"/>
          </a:p>
        </p:txBody>
      </p:sp>
      <p:pic>
        <p:nvPicPr>
          <p:cNvPr id="8" name="Content Placeholder 7" descr="WOOD FRAMING APP.png"/>
          <p:cNvPicPr>
            <a:picLocks noGrp="1" noChangeAspect="1"/>
          </p:cNvPicPr>
          <p:nvPr>
            <p:ph sz="half" idx="2"/>
          </p:nvPr>
        </p:nvPicPr>
        <p:blipFill>
          <a:blip r:embed="rId3" cstate="print">
            <a:extLst>
              <a:ext uri="{28A0092B-C50C-407E-A947-70E740481C1C}">
                <a14:useLocalDpi xmlns="" xmlns:a14="http://schemas.microsoft.com/office/drawing/2010/main" val="0"/>
              </a:ext>
            </a:extLst>
          </a:blip>
          <a:srcRect t="-23564" b="-23564"/>
          <a:stretch>
            <a:fillRect/>
          </a:stretch>
        </p:blipFill>
        <p:spPr/>
      </p:pic>
      <p:sp>
        <p:nvSpPr>
          <p:cNvPr id="9" name="TextBox 8"/>
          <p:cNvSpPr txBox="1"/>
          <p:nvPr/>
        </p:nvSpPr>
        <p:spPr>
          <a:xfrm>
            <a:off x="399912" y="5535393"/>
            <a:ext cx="4162290" cy="4001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000" b="1" dirty="0" smtClean="0"/>
              <a:t>Insulated Concrete Forms (ICF)</a:t>
            </a:r>
          </a:p>
        </p:txBody>
      </p:sp>
      <p:sp>
        <p:nvSpPr>
          <p:cNvPr id="11" name="TextBox 10"/>
          <p:cNvSpPr txBox="1"/>
          <p:nvPr/>
        </p:nvSpPr>
        <p:spPr>
          <a:xfrm>
            <a:off x="5255614" y="5546674"/>
            <a:ext cx="3508203" cy="4001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000" b="1" dirty="0" smtClean="0"/>
              <a:t>Traditional Wood Framing</a:t>
            </a:r>
          </a:p>
        </p:txBody>
      </p:sp>
      <p:pic>
        <p:nvPicPr>
          <p:cNvPr id="13" name="Content Placeholder 12" descr="insulated-concrete-form.jpg"/>
          <p:cNvPicPr>
            <a:picLocks noGrp="1" noChangeAspect="1"/>
          </p:cNvPicPr>
          <p:nvPr>
            <p:ph sz="half" idx="1"/>
          </p:nvPr>
        </p:nvPicPr>
        <p:blipFill>
          <a:blip r:embed="rId4" cstate="print">
            <a:extLst>
              <a:ext uri="{28A0092B-C50C-407E-A947-70E740481C1C}">
                <a14:useLocalDpi xmlns="" xmlns:a14="http://schemas.microsoft.com/office/drawing/2010/main" val="0"/>
              </a:ext>
            </a:extLst>
          </a:blip>
          <a:srcRect l="5431" r="5431"/>
          <a:stretch>
            <a:fillRect/>
          </a:stretch>
        </p:blipFill>
        <p:spPr>
          <a:xfrm>
            <a:off x="1005919" y="2107527"/>
            <a:ext cx="2957353" cy="3317722"/>
          </a:xfrm>
        </p:spPr>
      </p:pic>
    </p:spTree>
    <p:extLst>
      <p:ext uri="{BB962C8B-B14F-4D97-AF65-F5344CB8AC3E}">
        <p14:creationId xmlns="" xmlns:p14="http://schemas.microsoft.com/office/powerpoint/2010/main" val="2470455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F_2.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107266" y="1422400"/>
            <a:ext cx="4572000" cy="3184398"/>
          </a:xfrm>
          <a:prstGeom prst="rect">
            <a:avLst/>
          </a:prstGeom>
        </p:spPr>
      </p:pic>
      <p:sp>
        <p:nvSpPr>
          <p:cNvPr id="4" name="Title 3"/>
          <p:cNvSpPr>
            <a:spLocks noGrp="1"/>
          </p:cNvSpPr>
          <p:nvPr>
            <p:ph type="title"/>
          </p:nvPr>
        </p:nvSpPr>
        <p:spPr/>
        <p:txBody>
          <a:bodyPr/>
          <a:lstStyle/>
          <a:p>
            <a:r>
              <a:rPr lang="en-US" dirty="0" smtClean="0"/>
              <a:t>Benchmark Single Family Building</a:t>
            </a:r>
            <a:endParaRPr lang="en-US" dirty="0"/>
          </a:p>
        </p:txBody>
      </p:sp>
      <p:pic>
        <p:nvPicPr>
          <p:cNvPr id="8" name="Picture 2"/>
          <p:cNvPicPr>
            <a:picLocks noChangeAspect="1" noChangeArrowheads="1"/>
          </p:cNvPicPr>
          <p:nvPr/>
        </p:nvPicPr>
        <p:blipFill>
          <a:blip r:embed="rId4" cstate="screen"/>
          <a:srcRect/>
          <a:stretch>
            <a:fillRect/>
          </a:stretch>
        </p:blipFill>
        <p:spPr bwMode="auto">
          <a:xfrm>
            <a:off x="5667375" y="4501482"/>
            <a:ext cx="2944998" cy="2016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4"/>
          <p:cNvPicPr>
            <a:picLocks noChangeAspect="1" noChangeArrowheads="1"/>
          </p:cNvPicPr>
          <p:nvPr/>
        </p:nvPicPr>
        <p:blipFill>
          <a:blip r:embed="rId5" cstate="screen"/>
          <a:srcRect/>
          <a:stretch>
            <a:fillRect/>
          </a:stretch>
        </p:blipFill>
        <p:spPr bwMode="auto">
          <a:xfrm>
            <a:off x="680483" y="4574803"/>
            <a:ext cx="3062177" cy="1995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3"/>
          <p:cNvSpPr txBox="1">
            <a:spLocks/>
          </p:cNvSpPr>
          <p:nvPr/>
        </p:nvSpPr>
        <p:spPr bwMode="auto">
          <a:xfrm>
            <a:off x="425302" y="5821134"/>
            <a:ext cx="2232837"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400" b="1" i="0" u="none" strike="noStrike" kern="0" cap="none" spc="0" normalizeH="0" baseline="0" noProof="0" dirty="0" smtClean="0">
                <a:ln>
                  <a:noFill/>
                </a:ln>
                <a:solidFill>
                  <a:schemeClr val="bg1"/>
                </a:solidFill>
                <a:effectLst/>
                <a:uLnTx/>
                <a:uFillTx/>
                <a:latin typeface="+mn-lt"/>
                <a:ea typeface="+mn-ea"/>
                <a:cs typeface="+mn-cs"/>
              </a:rPr>
              <a:t>Phoenix</a:t>
            </a:r>
          </a:p>
        </p:txBody>
      </p:sp>
      <p:sp>
        <p:nvSpPr>
          <p:cNvPr id="7" name="Text Placeholder 5"/>
          <p:cNvSpPr txBox="1">
            <a:spLocks/>
          </p:cNvSpPr>
          <p:nvPr/>
        </p:nvSpPr>
        <p:spPr bwMode="auto">
          <a:xfrm>
            <a:off x="5387841" y="5778603"/>
            <a:ext cx="2118748"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400" b="1" i="0" u="none" strike="noStrike" kern="0" cap="none" spc="0" normalizeH="0" baseline="0" noProof="0" dirty="0" smtClean="0">
                <a:ln>
                  <a:noFill/>
                </a:ln>
                <a:solidFill>
                  <a:schemeClr val="bg1"/>
                </a:solidFill>
                <a:effectLst/>
                <a:uLnTx/>
                <a:uFillTx/>
                <a:latin typeface="+mn-lt"/>
                <a:ea typeface="+mn-ea"/>
                <a:cs typeface="+mn-cs"/>
              </a:rPr>
              <a:t>Chicago</a:t>
            </a:r>
          </a:p>
        </p:txBody>
      </p:sp>
      <p:sp>
        <p:nvSpPr>
          <p:cNvPr id="10" name="TextBox 9"/>
          <p:cNvSpPr txBox="1"/>
          <p:nvPr/>
        </p:nvSpPr>
        <p:spPr>
          <a:xfrm>
            <a:off x="850604" y="1850067"/>
            <a:ext cx="1850066" cy="8309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dirty="0" smtClean="0"/>
              <a:t>2 stories</a:t>
            </a:r>
          </a:p>
          <a:p>
            <a:r>
              <a:rPr lang="en-US" sz="2400" b="1" dirty="0" smtClean="0"/>
              <a:t>2,400 ft</a:t>
            </a:r>
            <a:r>
              <a:rPr lang="en-US" sz="2400" b="1" baseline="30000" dirty="0" smtClean="0"/>
              <a:t>2</a:t>
            </a:r>
          </a:p>
        </p:txBody>
      </p:sp>
      <p:sp>
        <p:nvSpPr>
          <p:cNvPr id="11" name="TextBox 10"/>
          <p:cNvSpPr txBox="1"/>
          <p:nvPr/>
        </p:nvSpPr>
        <p:spPr>
          <a:xfrm>
            <a:off x="838888" y="2869809"/>
            <a:ext cx="1850066" cy="8309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dirty="0" smtClean="0"/>
              <a:t>ICF</a:t>
            </a:r>
          </a:p>
          <a:p>
            <a:r>
              <a:rPr lang="en-US" sz="2400" b="1" dirty="0" smtClean="0"/>
              <a:t>Wood</a:t>
            </a:r>
            <a:endParaRPr lang="en-US" sz="2400" b="1" baseline="30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F_Persp3.psd"/>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273300"/>
            <a:ext cx="9144000" cy="2305854"/>
          </a:xfrm>
          <a:prstGeom prst="rect">
            <a:avLst/>
          </a:prstGeom>
        </p:spPr>
      </p:pic>
      <p:sp>
        <p:nvSpPr>
          <p:cNvPr id="4" name="Title 3"/>
          <p:cNvSpPr>
            <a:spLocks noGrp="1"/>
          </p:cNvSpPr>
          <p:nvPr>
            <p:ph type="title"/>
          </p:nvPr>
        </p:nvSpPr>
        <p:spPr/>
        <p:txBody>
          <a:bodyPr/>
          <a:lstStyle/>
          <a:p>
            <a:r>
              <a:rPr lang="en-US" dirty="0" smtClean="0"/>
              <a:t>Benchmark Single Family Building</a:t>
            </a:r>
            <a:endParaRPr lang="en-US" dirty="0"/>
          </a:p>
        </p:txBody>
      </p:sp>
      <p:pic>
        <p:nvPicPr>
          <p:cNvPr id="8" name="Picture 2"/>
          <p:cNvPicPr>
            <a:picLocks noChangeAspect="1" noChangeArrowheads="1"/>
          </p:cNvPicPr>
          <p:nvPr/>
        </p:nvPicPr>
        <p:blipFill>
          <a:blip r:embed="rId4" cstate="screen"/>
          <a:srcRect/>
          <a:stretch>
            <a:fillRect/>
          </a:stretch>
        </p:blipFill>
        <p:spPr bwMode="auto">
          <a:xfrm>
            <a:off x="5667375" y="4501482"/>
            <a:ext cx="2944998" cy="2016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4"/>
          <p:cNvPicPr>
            <a:picLocks noChangeAspect="1" noChangeArrowheads="1"/>
          </p:cNvPicPr>
          <p:nvPr/>
        </p:nvPicPr>
        <p:blipFill>
          <a:blip r:embed="rId5" cstate="screen"/>
          <a:srcRect/>
          <a:stretch>
            <a:fillRect/>
          </a:stretch>
        </p:blipFill>
        <p:spPr bwMode="auto">
          <a:xfrm>
            <a:off x="680483" y="4574803"/>
            <a:ext cx="3062177" cy="1995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3"/>
          <p:cNvSpPr txBox="1">
            <a:spLocks/>
          </p:cNvSpPr>
          <p:nvPr/>
        </p:nvSpPr>
        <p:spPr bwMode="auto">
          <a:xfrm>
            <a:off x="425302" y="5821134"/>
            <a:ext cx="2232837"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400" b="1" i="0" u="none" strike="noStrike" kern="0" cap="none" spc="0" normalizeH="0" baseline="0" noProof="0" dirty="0" smtClean="0">
                <a:ln>
                  <a:noFill/>
                </a:ln>
                <a:solidFill>
                  <a:schemeClr val="bg1"/>
                </a:solidFill>
                <a:effectLst/>
                <a:uLnTx/>
                <a:uFillTx/>
                <a:latin typeface="+mn-lt"/>
                <a:ea typeface="+mn-ea"/>
                <a:cs typeface="+mn-cs"/>
              </a:rPr>
              <a:t>Phoenix</a:t>
            </a:r>
          </a:p>
        </p:txBody>
      </p:sp>
      <p:sp>
        <p:nvSpPr>
          <p:cNvPr id="7" name="Text Placeholder 5"/>
          <p:cNvSpPr txBox="1">
            <a:spLocks/>
          </p:cNvSpPr>
          <p:nvPr/>
        </p:nvSpPr>
        <p:spPr bwMode="auto">
          <a:xfrm>
            <a:off x="5387841" y="5778603"/>
            <a:ext cx="2118748"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400" b="1" i="0" u="none" strike="noStrike" kern="0" cap="none" spc="0" normalizeH="0" baseline="0" noProof="0" dirty="0" smtClean="0">
                <a:ln>
                  <a:noFill/>
                </a:ln>
                <a:solidFill>
                  <a:schemeClr val="bg1"/>
                </a:solidFill>
                <a:effectLst/>
                <a:uLnTx/>
                <a:uFillTx/>
                <a:latin typeface="+mn-lt"/>
                <a:ea typeface="+mn-ea"/>
                <a:cs typeface="+mn-cs"/>
              </a:rPr>
              <a:t>Chicago</a:t>
            </a:r>
          </a:p>
        </p:txBody>
      </p:sp>
      <p:sp>
        <p:nvSpPr>
          <p:cNvPr id="10" name="TextBox 9"/>
          <p:cNvSpPr txBox="1"/>
          <p:nvPr/>
        </p:nvSpPr>
        <p:spPr>
          <a:xfrm>
            <a:off x="3729271" y="1405567"/>
            <a:ext cx="1850066" cy="8309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dirty="0" smtClean="0"/>
              <a:t>4 stories</a:t>
            </a:r>
          </a:p>
          <a:p>
            <a:r>
              <a:rPr lang="en-US" sz="2400" b="1" dirty="0" smtClean="0"/>
              <a:t>33,763 ft</a:t>
            </a:r>
            <a:r>
              <a:rPr lang="en-US" sz="2400" b="1" baseline="30000" dirty="0" smtClean="0"/>
              <a:t>2</a:t>
            </a:r>
          </a:p>
        </p:txBody>
      </p:sp>
      <p:sp>
        <p:nvSpPr>
          <p:cNvPr id="11" name="TextBox 10"/>
          <p:cNvSpPr txBox="1"/>
          <p:nvPr/>
        </p:nvSpPr>
        <p:spPr>
          <a:xfrm>
            <a:off x="5770721" y="1409309"/>
            <a:ext cx="1850066" cy="8309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dirty="0" smtClean="0"/>
              <a:t>ICF</a:t>
            </a:r>
          </a:p>
          <a:p>
            <a:r>
              <a:rPr lang="en-US" sz="2400" b="1" dirty="0" smtClean="0"/>
              <a:t>Wood</a:t>
            </a:r>
            <a:endParaRPr lang="en-US" sz="2400" b="1" baseline="30000" dirty="0" smtClean="0"/>
          </a:p>
        </p:txBody>
      </p:sp>
    </p:spTree>
    <p:extLst>
      <p:ext uri="{BB962C8B-B14F-4D97-AF65-F5344CB8AC3E}">
        <p14:creationId xmlns="" xmlns:p14="http://schemas.microsoft.com/office/powerpoint/2010/main" val="3591958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Analysis</a:t>
            </a:r>
            <a:endParaRPr lang="en-US" dirty="0"/>
          </a:p>
        </p:txBody>
      </p:sp>
      <p:pic>
        <p:nvPicPr>
          <p:cNvPr id="4" name="Content Placeholder 3" descr="global_warming-211x300.jpg"/>
          <p:cNvPicPr>
            <a:picLocks noGrp="1" noChangeAspect="1"/>
          </p:cNvPicPr>
          <p:nvPr>
            <p:ph idx="1"/>
          </p:nvPr>
        </p:nvPicPr>
        <p:blipFill rotWithShape="1">
          <a:blip r:embed="rId3" cstate="print">
            <a:extLst>
              <a:ext uri="{28A0092B-C50C-407E-A947-70E740481C1C}">
                <a14:useLocalDpi xmlns="" xmlns:a14="http://schemas.microsoft.com/office/drawing/2010/main" val="0"/>
              </a:ext>
            </a:extLst>
          </a:blip>
          <a:srcRect l="-970" r="-1381"/>
          <a:stretch/>
        </p:blipFill>
        <p:spPr>
          <a:xfrm>
            <a:off x="2555460" y="1402153"/>
            <a:ext cx="3260955" cy="4530725"/>
          </a:xfrm>
        </p:spPr>
      </p:pic>
      <p:sp>
        <p:nvSpPr>
          <p:cNvPr id="5" name="TextBox 4"/>
          <p:cNvSpPr txBox="1"/>
          <p:nvPr/>
        </p:nvSpPr>
        <p:spPr>
          <a:xfrm>
            <a:off x="689817" y="1113274"/>
            <a:ext cx="1752102" cy="1938992"/>
          </a:xfrm>
          <a:prstGeom prst="rect">
            <a:avLst/>
          </a:prstGeom>
          <a:noFill/>
        </p:spPr>
        <p:txBody>
          <a:bodyPr wrap="none" rtlCol="0">
            <a:spAutoFit/>
          </a:bodyPr>
          <a:lstStyle/>
          <a:p>
            <a:r>
              <a:rPr lang="en-US" sz="8000" dirty="0" smtClean="0">
                <a:solidFill>
                  <a:schemeClr val="bg1">
                    <a:lumMod val="50000"/>
                  </a:schemeClr>
                </a:solidFill>
                <a:latin typeface="Arial Black"/>
                <a:cs typeface="Arial Black"/>
              </a:rPr>
              <a:t>60</a:t>
            </a:r>
            <a:r>
              <a:rPr lang="en-US" dirty="0" smtClean="0"/>
              <a:t> </a:t>
            </a:r>
          </a:p>
          <a:p>
            <a:r>
              <a:rPr lang="en-US" sz="4000" dirty="0" smtClean="0">
                <a:solidFill>
                  <a:schemeClr val="bg1">
                    <a:lumMod val="65000"/>
                  </a:schemeClr>
                </a:solidFill>
                <a:latin typeface="Arial Black"/>
                <a:cs typeface="Arial Black"/>
              </a:rPr>
              <a:t>YEAR</a:t>
            </a:r>
            <a:endParaRPr lang="en-US" sz="4000" dirty="0">
              <a:solidFill>
                <a:schemeClr val="bg1">
                  <a:lumMod val="65000"/>
                </a:schemeClr>
              </a:solidFill>
              <a:latin typeface="Arial Black"/>
              <a:cs typeface="Arial Black"/>
            </a:endParaRPr>
          </a:p>
        </p:txBody>
      </p:sp>
      <p:sp>
        <p:nvSpPr>
          <p:cNvPr id="7" name="TextBox 6"/>
          <p:cNvSpPr txBox="1"/>
          <p:nvPr/>
        </p:nvSpPr>
        <p:spPr>
          <a:xfrm>
            <a:off x="5863448" y="2367666"/>
            <a:ext cx="3119741" cy="3600986"/>
          </a:xfrm>
          <a:prstGeom prst="rect">
            <a:avLst/>
          </a:prstGeom>
          <a:noFill/>
        </p:spPr>
        <p:txBody>
          <a:bodyPr wrap="square" rtlCol="0">
            <a:spAutoFit/>
          </a:bodyPr>
          <a:lstStyle/>
          <a:p>
            <a:pPr algn="r"/>
            <a:r>
              <a:rPr lang="en-US" dirty="0" smtClean="0">
                <a:solidFill>
                  <a:schemeClr val="bg1">
                    <a:lumMod val="75000"/>
                  </a:schemeClr>
                </a:solidFill>
              </a:rPr>
              <a:t>Resources</a:t>
            </a:r>
          </a:p>
          <a:p>
            <a:pPr algn="r"/>
            <a:r>
              <a:rPr lang="en-US" dirty="0" smtClean="0">
                <a:solidFill>
                  <a:schemeClr val="bg1">
                    <a:lumMod val="75000"/>
                  </a:schemeClr>
                </a:solidFill>
              </a:rPr>
              <a:t>Water</a:t>
            </a:r>
          </a:p>
          <a:p>
            <a:pPr algn="r"/>
            <a:r>
              <a:rPr lang="en-US" sz="2400" dirty="0" smtClean="0">
                <a:latin typeface="Arial Black"/>
                <a:cs typeface="Arial Black"/>
              </a:rPr>
              <a:t>Global Warming </a:t>
            </a:r>
          </a:p>
          <a:p>
            <a:pPr algn="r"/>
            <a:r>
              <a:rPr lang="en-US" sz="2400" dirty="0" smtClean="0">
                <a:latin typeface="Arial Black"/>
                <a:cs typeface="Arial Black"/>
              </a:rPr>
              <a:t>Potential</a:t>
            </a:r>
          </a:p>
          <a:p>
            <a:pPr algn="r"/>
            <a:r>
              <a:rPr lang="en-US" dirty="0" smtClean="0">
                <a:solidFill>
                  <a:schemeClr val="bg1">
                    <a:lumMod val="75000"/>
                  </a:schemeClr>
                </a:solidFill>
              </a:rPr>
              <a:t>Ozone Depletion</a:t>
            </a:r>
          </a:p>
          <a:p>
            <a:pPr algn="r"/>
            <a:r>
              <a:rPr lang="en-US" dirty="0" smtClean="0">
                <a:solidFill>
                  <a:schemeClr val="bg1">
                    <a:lumMod val="75000"/>
                  </a:schemeClr>
                </a:solidFill>
              </a:rPr>
              <a:t>Acidification</a:t>
            </a:r>
          </a:p>
          <a:p>
            <a:pPr algn="r"/>
            <a:r>
              <a:rPr lang="en-US" dirty="0" smtClean="0">
                <a:solidFill>
                  <a:schemeClr val="bg1">
                    <a:lumMod val="75000"/>
                  </a:schemeClr>
                </a:solidFill>
              </a:rPr>
              <a:t>Eutrophication</a:t>
            </a:r>
          </a:p>
          <a:p>
            <a:pPr algn="r"/>
            <a:r>
              <a:rPr lang="en-US" dirty="0" smtClean="0">
                <a:solidFill>
                  <a:schemeClr val="bg1">
                    <a:lumMod val="75000"/>
                  </a:schemeClr>
                </a:solidFill>
              </a:rPr>
              <a:t>Smog Formation</a:t>
            </a:r>
          </a:p>
          <a:p>
            <a:pPr algn="r"/>
            <a:r>
              <a:rPr lang="en-US" dirty="0" smtClean="0">
                <a:solidFill>
                  <a:schemeClr val="bg1">
                    <a:lumMod val="75000"/>
                  </a:schemeClr>
                </a:solidFill>
              </a:rPr>
              <a:t>Human Toxicity</a:t>
            </a:r>
          </a:p>
          <a:p>
            <a:pPr algn="r"/>
            <a:r>
              <a:rPr lang="en-US" dirty="0" smtClean="0">
                <a:solidFill>
                  <a:schemeClr val="bg1">
                    <a:lumMod val="75000"/>
                  </a:schemeClr>
                </a:solidFill>
              </a:rPr>
              <a:t>Eco Toxicity</a:t>
            </a:r>
          </a:p>
          <a:p>
            <a:pPr algn="r"/>
            <a:r>
              <a:rPr lang="en-US" dirty="0" smtClean="0">
                <a:solidFill>
                  <a:schemeClr val="bg1">
                    <a:lumMod val="75000"/>
                  </a:schemeClr>
                </a:solidFill>
              </a:rPr>
              <a:t>Waste</a:t>
            </a:r>
          </a:p>
          <a:p>
            <a:pPr algn="r"/>
            <a:r>
              <a:rPr lang="en-US" dirty="0" smtClean="0">
                <a:solidFill>
                  <a:schemeClr val="bg1">
                    <a:lumMod val="75000"/>
                  </a:schemeClr>
                </a:solidFill>
              </a:rPr>
              <a:t>Land Use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Impacts</a:t>
            </a:r>
            <a:endParaRPr lang="en-US" dirty="0"/>
          </a:p>
        </p:txBody>
      </p:sp>
      <p:sp>
        <p:nvSpPr>
          <p:cNvPr id="5" name="Content Placeholder 4"/>
          <p:cNvSpPr>
            <a:spLocks noGrp="1"/>
          </p:cNvSpPr>
          <p:nvPr>
            <p:ph idx="1"/>
          </p:nvPr>
        </p:nvSpPr>
        <p:spPr/>
        <p:txBody>
          <a:bodyPr/>
          <a:lstStyle/>
          <a:p>
            <a:r>
              <a:rPr lang="en-US" dirty="0" smtClean="0"/>
              <a:t>Concrete homes have higher embodied GWP in the pre-use phase</a:t>
            </a:r>
          </a:p>
          <a:p>
            <a:r>
              <a:rPr lang="en-US" dirty="0" smtClean="0"/>
              <a:t>Only accounts for 2-12% of life cycle GWP</a:t>
            </a:r>
          </a:p>
          <a:p>
            <a:endParaRPr lang="en-US" dirty="0" smtClean="0"/>
          </a:p>
          <a:p>
            <a:pPr lvl="0"/>
            <a:r>
              <a:rPr lang="en-US" dirty="0" smtClean="0"/>
              <a:t>For cold climate energy savings ICF house</a:t>
            </a:r>
          </a:p>
          <a:p>
            <a:pPr lvl="0"/>
            <a:r>
              <a:rPr lang="en-US" dirty="0" smtClean="0"/>
              <a:t>23% of total operating energy</a:t>
            </a:r>
          </a:p>
        </p:txBody>
      </p:sp>
    </p:spTree>
    <p:extLst>
      <p:ext uri="{BB962C8B-B14F-4D97-AF65-F5344CB8AC3E}">
        <p14:creationId xmlns="" xmlns:p14="http://schemas.microsoft.com/office/powerpoint/2010/main" val="2696840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NRMCA Slide Template No Logo">
  <a:themeElements>
    <a:clrScheme name="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NRMCA Master Sept 06">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RMCA Master Sept 06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NRMCA Master Sept 06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NRMCA Master Sept 06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NRMCA Master Sept 06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NRMCA Master Sept 06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NRMCA Slide Template No Logo</Template>
  <TotalTime>614</TotalTime>
  <Words>1125</Words>
  <Application>Microsoft Office PowerPoint</Application>
  <PresentationFormat>On-screen Show (4:3)</PresentationFormat>
  <Paragraphs>116</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NRMCA Slide Template No Logo</vt:lpstr>
      <vt:lpstr>Image</vt:lpstr>
      <vt:lpstr>MIT Research: Life Cycle Assessment of Residential Buildings</vt:lpstr>
      <vt:lpstr>Methodology</vt:lpstr>
      <vt:lpstr>Methodology</vt:lpstr>
      <vt:lpstr>Life Cycle Perspective</vt:lpstr>
      <vt:lpstr>Structural Systems Considered</vt:lpstr>
      <vt:lpstr>Benchmark Single Family Building</vt:lpstr>
      <vt:lpstr>Benchmark Single Family Building</vt:lpstr>
      <vt:lpstr>Benchmark Analysis</vt:lpstr>
      <vt:lpstr>Impacts</vt:lpstr>
      <vt:lpstr>Impacts</vt:lpstr>
      <vt:lpstr>Impact Reductions</vt:lpstr>
      <vt:lpstr>Life Cycle Cost</vt:lpstr>
      <vt:lpstr>More Information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Concrete Sustainability Hub</dc:title>
  <dc:subject>Moving towards preformance based specifications</dc:subject>
  <dc:creator>Lionel Lemay</dc:creator>
  <dc:description>Based on a white paper from NRMCA, Colin Lobo_x000d_
Revised by Larry Roberts 9-03, revised by KR 10-03</dc:description>
  <cp:lastModifiedBy>hstuart</cp:lastModifiedBy>
  <cp:revision>47</cp:revision>
  <cp:lastPrinted>1601-01-01T00:00:00Z</cp:lastPrinted>
  <dcterms:created xsi:type="dcterms:W3CDTF">2011-08-28T21:04:06Z</dcterms:created>
  <dcterms:modified xsi:type="dcterms:W3CDTF">2011-09-08T13:25:49Z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