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2"/>
  </p:notesMasterIdLst>
  <p:handoutMasterIdLst>
    <p:handoutMasterId r:id="rId33"/>
  </p:handoutMasterIdLst>
  <p:sldIdLst>
    <p:sldId id="411" r:id="rId2"/>
    <p:sldId id="447" r:id="rId3"/>
    <p:sldId id="448" r:id="rId4"/>
    <p:sldId id="449" r:id="rId5"/>
    <p:sldId id="450" r:id="rId6"/>
    <p:sldId id="451" r:id="rId7"/>
    <p:sldId id="452" r:id="rId8"/>
    <p:sldId id="421" r:id="rId9"/>
    <p:sldId id="423" r:id="rId10"/>
    <p:sldId id="437" r:id="rId11"/>
    <p:sldId id="422" r:id="rId12"/>
    <p:sldId id="440" r:id="rId13"/>
    <p:sldId id="435" r:id="rId14"/>
    <p:sldId id="424" r:id="rId15"/>
    <p:sldId id="434" r:id="rId16"/>
    <p:sldId id="446" r:id="rId17"/>
    <p:sldId id="444" r:id="rId18"/>
    <p:sldId id="426" r:id="rId19"/>
    <p:sldId id="441" r:id="rId20"/>
    <p:sldId id="428" r:id="rId21"/>
    <p:sldId id="431" r:id="rId22"/>
    <p:sldId id="442" r:id="rId23"/>
    <p:sldId id="443" r:id="rId24"/>
    <p:sldId id="438" r:id="rId25"/>
    <p:sldId id="427" r:id="rId26"/>
    <p:sldId id="439" r:id="rId27"/>
    <p:sldId id="430" r:id="rId28"/>
    <p:sldId id="445" r:id="rId29"/>
    <p:sldId id="436" r:id="rId30"/>
    <p:sldId id="432" r:id="rId31"/>
  </p:sldIdLst>
  <p:sldSz cx="9144000" cy="6858000" type="screen4x3"/>
  <p:notesSz cx="7167563" cy="93805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6AE4FC"/>
    <a:srgbClr val="FFFF99"/>
    <a:srgbClr val="66FF33"/>
    <a:srgbClr val="065160"/>
    <a:srgbClr val="F9FBFD"/>
    <a:srgbClr val="FED3D0"/>
    <a:srgbClr val="FDB5A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69094" autoAdjust="0"/>
  </p:normalViewPr>
  <p:slideViewPr>
    <p:cSldViewPr snapToGrid="0">
      <p:cViewPr varScale="1">
        <p:scale>
          <a:sx n="48" d="100"/>
          <a:sy n="48" d="100"/>
        </p:scale>
        <p:origin x="-8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53837-2B8B-4FD7-839F-BFC5954F7F69}" type="doc">
      <dgm:prSet loTypeId="urn:microsoft.com/office/officeart/2005/8/layout/cycle7" loCatId="cycle" qsTypeId="urn:microsoft.com/office/officeart/2005/8/quickstyle/3d7" qsCatId="3D" csTypeId="urn:microsoft.com/office/officeart/2005/8/colors/accent0_3" csCatId="mainScheme" phldr="1"/>
      <dgm:spPr/>
      <dgm:t>
        <a:bodyPr/>
        <a:lstStyle/>
        <a:p>
          <a:endParaRPr lang="en-US"/>
        </a:p>
      </dgm:t>
    </dgm:pt>
    <dgm:pt modelId="{D2D01426-5AF3-4774-AB0A-44C88CA83437}">
      <dgm:prSet phldrT="[Text]" custT="1"/>
      <dgm:spPr/>
      <dgm:t>
        <a:bodyPr/>
        <a:lstStyle/>
        <a:p>
          <a:pPr algn="ctr"/>
          <a:r>
            <a:rPr lang="en-US" sz="2400" b="1" dirty="0" smtClean="0">
              <a:solidFill>
                <a:schemeClr val="bg1"/>
              </a:solidFill>
            </a:rPr>
            <a:t>Concrete Science</a:t>
          </a:r>
        </a:p>
        <a:p>
          <a:pPr algn="l"/>
          <a:r>
            <a:rPr lang="en-US" sz="2000" dirty="0" smtClean="0">
              <a:solidFill>
                <a:schemeClr val="bg1"/>
              </a:solidFill>
            </a:rPr>
            <a:t>Scientific breakthroughs toward reducing the CO</a:t>
          </a:r>
          <a:r>
            <a:rPr lang="en-US" sz="2000" baseline="-25000" dirty="0" smtClean="0">
              <a:solidFill>
                <a:schemeClr val="bg1"/>
              </a:solidFill>
            </a:rPr>
            <a:t>2</a:t>
          </a:r>
          <a:r>
            <a:rPr lang="en-US" sz="2000" dirty="0" smtClean="0">
              <a:solidFill>
                <a:schemeClr val="bg1"/>
              </a:solidFill>
            </a:rPr>
            <a:t> footprint of cement and concrete</a:t>
          </a:r>
          <a:endParaRPr lang="en-US" sz="2000" dirty="0">
            <a:solidFill>
              <a:schemeClr val="bg1"/>
            </a:solidFill>
          </a:endParaRPr>
        </a:p>
      </dgm:t>
    </dgm:pt>
    <dgm:pt modelId="{BD8BA534-B3F6-444F-8C1E-173F4A5D4756}" type="parTrans" cxnId="{2BA0486A-6B22-4E40-9740-E873763AC3C1}">
      <dgm:prSet/>
      <dgm:spPr/>
      <dgm:t>
        <a:bodyPr/>
        <a:lstStyle/>
        <a:p>
          <a:endParaRPr lang="en-US" sz="2000">
            <a:solidFill>
              <a:schemeClr val="bg1"/>
            </a:solidFill>
          </a:endParaRPr>
        </a:p>
      </dgm:t>
    </dgm:pt>
    <dgm:pt modelId="{0D35F4B5-9D6D-44C3-82E4-98E79C83BA8A}" type="sibTrans" cxnId="{2BA0486A-6B22-4E40-9740-E873763AC3C1}">
      <dgm:prSet custT="1"/>
      <dgm:spPr/>
      <dgm:t>
        <a:bodyPr/>
        <a:lstStyle/>
        <a:p>
          <a:endParaRPr lang="en-US" sz="2000">
            <a:solidFill>
              <a:schemeClr val="bg1"/>
            </a:solidFill>
          </a:endParaRPr>
        </a:p>
      </dgm:t>
    </dgm:pt>
    <dgm:pt modelId="{6B2EAA9D-F12E-42C4-B002-5A000186B106}">
      <dgm:prSet phldrT="[Text]" custT="1"/>
      <dgm:spPr/>
      <dgm:t>
        <a:bodyPr/>
        <a:lstStyle/>
        <a:p>
          <a:pPr algn="ctr"/>
          <a:r>
            <a:rPr lang="en-US" sz="2400" b="1" dirty="0" smtClean="0">
              <a:solidFill>
                <a:schemeClr val="bg1"/>
              </a:solidFill>
            </a:rPr>
            <a:t>Econometrics</a:t>
          </a:r>
        </a:p>
        <a:p>
          <a:pPr algn="l"/>
          <a:r>
            <a:rPr lang="en-US" sz="2000" dirty="0" smtClean="0">
              <a:solidFill>
                <a:schemeClr val="bg1"/>
              </a:solidFill>
            </a:rPr>
            <a:t>Impact on economy:</a:t>
          </a:r>
        </a:p>
        <a:p>
          <a:pPr marL="228600" indent="-228600" algn="l"/>
          <a:r>
            <a:rPr lang="en-US" sz="2000" dirty="0" smtClean="0">
              <a:solidFill>
                <a:schemeClr val="bg1"/>
              </a:solidFill>
            </a:rPr>
            <a:t>- 	System dynamics</a:t>
          </a:r>
        </a:p>
        <a:p>
          <a:pPr marL="228600" indent="-228600" algn="l"/>
          <a:r>
            <a:rPr lang="en-US" sz="2000" dirty="0" smtClean="0">
              <a:solidFill>
                <a:schemeClr val="bg1"/>
              </a:solidFill>
            </a:rPr>
            <a:t>-	Effect on policy (e.g. Carbon Tax</a:t>
          </a:r>
          <a:endParaRPr lang="en-US" sz="2000" dirty="0">
            <a:solidFill>
              <a:schemeClr val="bg1"/>
            </a:solidFill>
          </a:endParaRPr>
        </a:p>
      </dgm:t>
    </dgm:pt>
    <dgm:pt modelId="{39320C71-4D26-4DA6-9230-6C4195A6AEF5}" type="parTrans" cxnId="{110A8B7F-45D1-4357-B13E-3AAB3A115F63}">
      <dgm:prSet/>
      <dgm:spPr/>
      <dgm:t>
        <a:bodyPr/>
        <a:lstStyle/>
        <a:p>
          <a:endParaRPr lang="en-US" sz="2000">
            <a:solidFill>
              <a:schemeClr val="bg1"/>
            </a:solidFill>
          </a:endParaRPr>
        </a:p>
      </dgm:t>
    </dgm:pt>
    <dgm:pt modelId="{100C46E4-4FB7-4212-B476-E55A19571BEE}" type="sibTrans" cxnId="{110A8B7F-45D1-4357-B13E-3AAB3A115F63}">
      <dgm:prSet custT="1"/>
      <dgm:spPr/>
      <dgm:t>
        <a:bodyPr/>
        <a:lstStyle/>
        <a:p>
          <a:endParaRPr lang="en-US" sz="2000">
            <a:solidFill>
              <a:schemeClr val="bg1"/>
            </a:solidFill>
          </a:endParaRPr>
        </a:p>
      </dgm:t>
    </dgm:pt>
    <dgm:pt modelId="{3DF9A833-4535-4CB1-9234-248783FE8140}">
      <dgm:prSet phldrT="[Text]" custT="1"/>
      <dgm:spPr/>
      <dgm:t>
        <a:bodyPr/>
        <a:lstStyle/>
        <a:p>
          <a:pPr algn="ctr"/>
          <a:r>
            <a:rPr lang="en-US" sz="2400" b="1" dirty="0" smtClean="0">
              <a:solidFill>
                <a:schemeClr val="bg1"/>
              </a:solidFill>
            </a:rPr>
            <a:t>Building Technology</a:t>
          </a:r>
        </a:p>
        <a:p>
          <a:pPr algn="l"/>
          <a:r>
            <a:rPr lang="en-US" sz="2000" dirty="0" smtClean="0">
              <a:solidFill>
                <a:schemeClr val="bg1"/>
              </a:solidFill>
            </a:rPr>
            <a:t>The CO</a:t>
          </a:r>
          <a:r>
            <a:rPr lang="en-US" sz="2000" baseline="-25000" dirty="0" smtClean="0">
              <a:solidFill>
                <a:schemeClr val="bg1"/>
              </a:solidFill>
            </a:rPr>
            <a:t>2</a:t>
          </a:r>
          <a:r>
            <a:rPr lang="en-US" sz="2000" dirty="0" smtClean="0">
              <a:solidFill>
                <a:schemeClr val="bg1"/>
              </a:solidFill>
            </a:rPr>
            <a:t> footprint of concrete structures </a:t>
          </a:r>
        </a:p>
        <a:p>
          <a:pPr marL="236538" indent="-236538" algn="l"/>
          <a:r>
            <a:rPr lang="en-US" sz="2000" dirty="0" smtClean="0">
              <a:solidFill>
                <a:schemeClr val="bg1"/>
              </a:solidFill>
            </a:rPr>
            <a:t>-	Material Flows</a:t>
          </a:r>
        </a:p>
        <a:p>
          <a:pPr marL="236538" indent="-236538" algn="l"/>
          <a:r>
            <a:rPr lang="en-US" sz="2000" dirty="0" smtClean="0">
              <a:solidFill>
                <a:schemeClr val="bg1"/>
              </a:solidFill>
            </a:rPr>
            <a:t>-	Life Cycle Assessment</a:t>
          </a:r>
          <a:endParaRPr lang="en-US" sz="2000" dirty="0">
            <a:solidFill>
              <a:schemeClr val="bg1"/>
            </a:solidFill>
          </a:endParaRPr>
        </a:p>
      </dgm:t>
    </dgm:pt>
    <dgm:pt modelId="{0D5F026C-2DCB-4881-B583-04F303F241C1}" type="parTrans" cxnId="{816B27AB-B279-4A69-A225-9A77146C9560}">
      <dgm:prSet/>
      <dgm:spPr/>
      <dgm:t>
        <a:bodyPr/>
        <a:lstStyle/>
        <a:p>
          <a:endParaRPr lang="en-US" sz="2000">
            <a:solidFill>
              <a:schemeClr val="bg1"/>
            </a:solidFill>
          </a:endParaRPr>
        </a:p>
      </dgm:t>
    </dgm:pt>
    <dgm:pt modelId="{1A11D512-6AF6-4EBD-A795-D5DC1092665C}" type="sibTrans" cxnId="{816B27AB-B279-4A69-A225-9A77146C9560}">
      <dgm:prSet custT="1"/>
      <dgm:spPr/>
      <dgm:t>
        <a:bodyPr/>
        <a:lstStyle/>
        <a:p>
          <a:endParaRPr lang="en-US" sz="2000">
            <a:solidFill>
              <a:schemeClr val="bg1"/>
            </a:solidFill>
          </a:endParaRPr>
        </a:p>
      </dgm:t>
    </dgm:pt>
    <dgm:pt modelId="{0F528874-B666-4408-AB21-1520AE9D4409}" type="pres">
      <dgm:prSet presAssocID="{5C453837-2B8B-4FD7-839F-BFC5954F7F69}" presName="Name0" presStyleCnt="0">
        <dgm:presLayoutVars>
          <dgm:dir/>
          <dgm:resizeHandles val="exact"/>
        </dgm:presLayoutVars>
      </dgm:prSet>
      <dgm:spPr/>
      <dgm:t>
        <a:bodyPr/>
        <a:lstStyle/>
        <a:p>
          <a:endParaRPr lang="en-US"/>
        </a:p>
      </dgm:t>
    </dgm:pt>
    <dgm:pt modelId="{4927B689-8F90-499C-840B-4672B344F030}" type="pres">
      <dgm:prSet presAssocID="{D2D01426-5AF3-4774-AB0A-44C88CA83437}" presName="node" presStyleLbl="node1" presStyleIdx="0" presStyleCnt="3" custScaleX="125712" custScaleY="175642" custRadScaleRad="94686" custRadScaleInc="-784">
        <dgm:presLayoutVars>
          <dgm:bulletEnabled val="1"/>
        </dgm:presLayoutVars>
      </dgm:prSet>
      <dgm:spPr/>
      <dgm:t>
        <a:bodyPr/>
        <a:lstStyle/>
        <a:p>
          <a:endParaRPr lang="en-US"/>
        </a:p>
      </dgm:t>
    </dgm:pt>
    <dgm:pt modelId="{8981938D-A24E-4BE3-9CAD-C470C5FE42A9}" type="pres">
      <dgm:prSet presAssocID="{0D35F4B5-9D6D-44C3-82E4-98E79C83BA8A}" presName="sibTrans" presStyleLbl="sibTrans2D1" presStyleIdx="0" presStyleCnt="3"/>
      <dgm:spPr/>
      <dgm:t>
        <a:bodyPr/>
        <a:lstStyle/>
        <a:p>
          <a:endParaRPr lang="en-US"/>
        </a:p>
      </dgm:t>
    </dgm:pt>
    <dgm:pt modelId="{64C6EB2A-B4B7-40E2-93C1-D95BDA224FF4}" type="pres">
      <dgm:prSet presAssocID="{0D35F4B5-9D6D-44C3-82E4-98E79C83BA8A}" presName="connectorText" presStyleLbl="sibTrans2D1" presStyleIdx="0" presStyleCnt="3"/>
      <dgm:spPr/>
      <dgm:t>
        <a:bodyPr/>
        <a:lstStyle/>
        <a:p>
          <a:endParaRPr lang="en-US"/>
        </a:p>
      </dgm:t>
    </dgm:pt>
    <dgm:pt modelId="{38588E25-43D5-48F9-B598-5A95E1F8350D}" type="pres">
      <dgm:prSet presAssocID="{6B2EAA9D-F12E-42C4-B002-5A000186B106}" presName="node" presStyleLbl="node1" presStyleIdx="1" presStyleCnt="3" custScaleX="129171" custScaleY="186176" custRadScaleRad="100757" custRadScaleInc="-7770">
        <dgm:presLayoutVars>
          <dgm:bulletEnabled val="1"/>
        </dgm:presLayoutVars>
      </dgm:prSet>
      <dgm:spPr/>
      <dgm:t>
        <a:bodyPr/>
        <a:lstStyle/>
        <a:p>
          <a:endParaRPr lang="en-US"/>
        </a:p>
      </dgm:t>
    </dgm:pt>
    <dgm:pt modelId="{C5CF5238-08BD-446D-9666-2747E1F87FA9}" type="pres">
      <dgm:prSet presAssocID="{100C46E4-4FB7-4212-B476-E55A19571BEE}" presName="sibTrans" presStyleLbl="sibTrans2D1" presStyleIdx="1" presStyleCnt="3"/>
      <dgm:spPr/>
      <dgm:t>
        <a:bodyPr/>
        <a:lstStyle/>
        <a:p>
          <a:endParaRPr lang="en-US"/>
        </a:p>
      </dgm:t>
    </dgm:pt>
    <dgm:pt modelId="{3F7BD386-89F9-41D4-84B4-4D730DB9294B}" type="pres">
      <dgm:prSet presAssocID="{100C46E4-4FB7-4212-B476-E55A19571BEE}" presName="connectorText" presStyleLbl="sibTrans2D1" presStyleIdx="1" presStyleCnt="3"/>
      <dgm:spPr/>
      <dgm:t>
        <a:bodyPr/>
        <a:lstStyle/>
        <a:p>
          <a:endParaRPr lang="en-US"/>
        </a:p>
      </dgm:t>
    </dgm:pt>
    <dgm:pt modelId="{3CB89CE5-2926-4ABA-8C4D-0EA2A21F254B}" type="pres">
      <dgm:prSet presAssocID="{3DF9A833-4535-4CB1-9234-248783FE8140}" presName="node" presStyleLbl="node1" presStyleIdx="2" presStyleCnt="3" custScaleX="132241" custScaleY="187907" custRadScaleRad="106361" custRadScaleInc="9692">
        <dgm:presLayoutVars>
          <dgm:bulletEnabled val="1"/>
        </dgm:presLayoutVars>
      </dgm:prSet>
      <dgm:spPr/>
      <dgm:t>
        <a:bodyPr/>
        <a:lstStyle/>
        <a:p>
          <a:endParaRPr lang="en-US"/>
        </a:p>
      </dgm:t>
    </dgm:pt>
    <dgm:pt modelId="{9F6CFFF3-26FA-4B31-883B-D08B91F404E5}" type="pres">
      <dgm:prSet presAssocID="{1A11D512-6AF6-4EBD-A795-D5DC1092665C}" presName="sibTrans" presStyleLbl="sibTrans2D1" presStyleIdx="2" presStyleCnt="3"/>
      <dgm:spPr/>
      <dgm:t>
        <a:bodyPr/>
        <a:lstStyle/>
        <a:p>
          <a:endParaRPr lang="en-US"/>
        </a:p>
      </dgm:t>
    </dgm:pt>
    <dgm:pt modelId="{C534BAB1-A017-4901-A307-10E32723770E}" type="pres">
      <dgm:prSet presAssocID="{1A11D512-6AF6-4EBD-A795-D5DC1092665C}" presName="connectorText" presStyleLbl="sibTrans2D1" presStyleIdx="2" presStyleCnt="3"/>
      <dgm:spPr/>
      <dgm:t>
        <a:bodyPr/>
        <a:lstStyle/>
        <a:p>
          <a:endParaRPr lang="en-US"/>
        </a:p>
      </dgm:t>
    </dgm:pt>
  </dgm:ptLst>
  <dgm:cxnLst>
    <dgm:cxn modelId="{0C28769E-E831-4372-A3D5-F1D100541B4B}" type="presOf" srcId="{0D35F4B5-9D6D-44C3-82E4-98E79C83BA8A}" destId="{8981938D-A24E-4BE3-9CAD-C470C5FE42A9}" srcOrd="0" destOrd="0" presId="urn:microsoft.com/office/officeart/2005/8/layout/cycle7"/>
    <dgm:cxn modelId="{2729F841-6547-4BA9-9E67-24FAC263044C}" type="presOf" srcId="{1A11D512-6AF6-4EBD-A795-D5DC1092665C}" destId="{C534BAB1-A017-4901-A307-10E32723770E}" srcOrd="1" destOrd="0" presId="urn:microsoft.com/office/officeart/2005/8/layout/cycle7"/>
    <dgm:cxn modelId="{2BA0486A-6B22-4E40-9740-E873763AC3C1}" srcId="{5C453837-2B8B-4FD7-839F-BFC5954F7F69}" destId="{D2D01426-5AF3-4774-AB0A-44C88CA83437}" srcOrd="0" destOrd="0" parTransId="{BD8BA534-B3F6-444F-8C1E-173F4A5D4756}" sibTransId="{0D35F4B5-9D6D-44C3-82E4-98E79C83BA8A}"/>
    <dgm:cxn modelId="{0E4A5090-5F07-4E32-A121-E926E82EB63A}" type="presOf" srcId="{0D35F4B5-9D6D-44C3-82E4-98E79C83BA8A}" destId="{64C6EB2A-B4B7-40E2-93C1-D95BDA224FF4}" srcOrd="1" destOrd="0" presId="urn:microsoft.com/office/officeart/2005/8/layout/cycle7"/>
    <dgm:cxn modelId="{5D166927-8069-4A66-A39A-A14A531725BF}" type="presOf" srcId="{100C46E4-4FB7-4212-B476-E55A19571BEE}" destId="{3F7BD386-89F9-41D4-84B4-4D730DB9294B}" srcOrd="1" destOrd="0" presId="urn:microsoft.com/office/officeart/2005/8/layout/cycle7"/>
    <dgm:cxn modelId="{0BF9E8F8-565C-45B0-A23E-107C0615E274}" type="presOf" srcId="{100C46E4-4FB7-4212-B476-E55A19571BEE}" destId="{C5CF5238-08BD-446D-9666-2747E1F87FA9}" srcOrd="0" destOrd="0" presId="urn:microsoft.com/office/officeart/2005/8/layout/cycle7"/>
    <dgm:cxn modelId="{527C7EBD-12E5-4837-9272-2FD9B003987A}" type="presOf" srcId="{6B2EAA9D-F12E-42C4-B002-5A000186B106}" destId="{38588E25-43D5-48F9-B598-5A95E1F8350D}" srcOrd="0" destOrd="0" presId="urn:microsoft.com/office/officeart/2005/8/layout/cycle7"/>
    <dgm:cxn modelId="{110A8B7F-45D1-4357-B13E-3AAB3A115F63}" srcId="{5C453837-2B8B-4FD7-839F-BFC5954F7F69}" destId="{6B2EAA9D-F12E-42C4-B002-5A000186B106}" srcOrd="1" destOrd="0" parTransId="{39320C71-4D26-4DA6-9230-6C4195A6AEF5}" sibTransId="{100C46E4-4FB7-4212-B476-E55A19571BEE}"/>
    <dgm:cxn modelId="{FE7C1ECE-5748-499B-BE1D-59EE39C4981B}" type="presOf" srcId="{3DF9A833-4535-4CB1-9234-248783FE8140}" destId="{3CB89CE5-2926-4ABA-8C4D-0EA2A21F254B}" srcOrd="0" destOrd="0" presId="urn:microsoft.com/office/officeart/2005/8/layout/cycle7"/>
    <dgm:cxn modelId="{5B35ACC5-1A76-4F14-8E80-3C4547262585}" type="presOf" srcId="{1A11D512-6AF6-4EBD-A795-D5DC1092665C}" destId="{9F6CFFF3-26FA-4B31-883B-D08B91F404E5}" srcOrd="0" destOrd="0" presId="urn:microsoft.com/office/officeart/2005/8/layout/cycle7"/>
    <dgm:cxn modelId="{FB776450-7DCD-4A90-99A2-5E2A16A8C0F0}" type="presOf" srcId="{D2D01426-5AF3-4774-AB0A-44C88CA83437}" destId="{4927B689-8F90-499C-840B-4672B344F030}" srcOrd="0" destOrd="0" presId="urn:microsoft.com/office/officeart/2005/8/layout/cycle7"/>
    <dgm:cxn modelId="{816B27AB-B279-4A69-A225-9A77146C9560}" srcId="{5C453837-2B8B-4FD7-839F-BFC5954F7F69}" destId="{3DF9A833-4535-4CB1-9234-248783FE8140}" srcOrd="2" destOrd="0" parTransId="{0D5F026C-2DCB-4881-B583-04F303F241C1}" sibTransId="{1A11D512-6AF6-4EBD-A795-D5DC1092665C}"/>
    <dgm:cxn modelId="{F44ACF68-55D8-4082-880D-AC90CFE1D7F6}" type="presOf" srcId="{5C453837-2B8B-4FD7-839F-BFC5954F7F69}" destId="{0F528874-B666-4408-AB21-1520AE9D4409}" srcOrd="0" destOrd="0" presId="urn:microsoft.com/office/officeart/2005/8/layout/cycle7"/>
    <dgm:cxn modelId="{52C101CE-2F87-4A85-868E-CC50B0559085}" type="presParOf" srcId="{0F528874-B666-4408-AB21-1520AE9D4409}" destId="{4927B689-8F90-499C-840B-4672B344F030}" srcOrd="0" destOrd="0" presId="urn:microsoft.com/office/officeart/2005/8/layout/cycle7"/>
    <dgm:cxn modelId="{519B9A89-FCB9-41BB-8CD0-B32E40541DEB}" type="presParOf" srcId="{0F528874-B666-4408-AB21-1520AE9D4409}" destId="{8981938D-A24E-4BE3-9CAD-C470C5FE42A9}" srcOrd="1" destOrd="0" presId="urn:microsoft.com/office/officeart/2005/8/layout/cycle7"/>
    <dgm:cxn modelId="{547E7930-CB7C-48D7-9DC2-DC78B96E23A7}" type="presParOf" srcId="{8981938D-A24E-4BE3-9CAD-C470C5FE42A9}" destId="{64C6EB2A-B4B7-40E2-93C1-D95BDA224FF4}" srcOrd="0" destOrd="0" presId="urn:microsoft.com/office/officeart/2005/8/layout/cycle7"/>
    <dgm:cxn modelId="{087399B7-3DDA-4E9D-9094-0E4648F13619}" type="presParOf" srcId="{0F528874-B666-4408-AB21-1520AE9D4409}" destId="{38588E25-43D5-48F9-B598-5A95E1F8350D}" srcOrd="2" destOrd="0" presId="urn:microsoft.com/office/officeart/2005/8/layout/cycle7"/>
    <dgm:cxn modelId="{C35816F0-3FDB-4882-A4AB-9C8E35FF11CC}" type="presParOf" srcId="{0F528874-B666-4408-AB21-1520AE9D4409}" destId="{C5CF5238-08BD-446D-9666-2747E1F87FA9}" srcOrd="3" destOrd="0" presId="urn:microsoft.com/office/officeart/2005/8/layout/cycle7"/>
    <dgm:cxn modelId="{59E898A6-1BB8-4AD5-877C-1C7E6217F5FC}" type="presParOf" srcId="{C5CF5238-08BD-446D-9666-2747E1F87FA9}" destId="{3F7BD386-89F9-41D4-84B4-4D730DB9294B}" srcOrd="0" destOrd="0" presId="urn:microsoft.com/office/officeart/2005/8/layout/cycle7"/>
    <dgm:cxn modelId="{B9BD8BAC-D346-4B4A-8B14-4A027B3F986B}" type="presParOf" srcId="{0F528874-B666-4408-AB21-1520AE9D4409}" destId="{3CB89CE5-2926-4ABA-8C4D-0EA2A21F254B}" srcOrd="4" destOrd="0" presId="urn:microsoft.com/office/officeart/2005/8/layout/cycle7"/>
    <dgm:cxn modelId="{F6E52A42-34D7-4E4D-BA62-D3E1633ED605}" type="presParOf" srcId="{0F528874-B666-4408-AB21-1520AE9D4409}" destId="{9F6CFFF3-26FA-4B31-883B-D08B91F404E5}" srcOrd="5" destOrd="0" presId="urn:microsoft.com/office/officeart/2005/8/layout/cycle7"/>
    <dgm:cxn modelId="{C904474F-16ED-4448-866B-9DC3C41E91AE}" type="presParOf" srcId="{9F6CFFF3-26FA-4B31-883B-D08B91F404E5}" destId="{C534BAB1-A017-4901-A307-10E32723770E}"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89123" name="Rectangle 3"/>
          <p:cNvSpPr>
            <a:spLocks noGrp="1" noChangeArrowheads="1"/>
          </p:cNvSpPr>
          <p:nvPr>
            <p:ph type="dt" sz="quarter"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89124" name="Rectangle 4"/>
          <p:cNvSpPr>
            <a:spLocks noGrp="1" noChangeArrowheads="1"/>
          </p:cNvSpPr>
          <p:nvPr>
            <p:ph type="ftr" sz="quarter" idx="2"/>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89125" name="Rectangle 5"/>
          <p:cNvSpPr>
            <a:spLocks noGrp="1" noChangeArrowheads="1"/>
          </p:cNvSpPr>
          <p:nvPr>
            <p:ph type="sldNum" sz="quarter" idx="3"/>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A9F5176C-5979-486E-BAE5-BB58531CC9C9}" type="slidenum">
              <a:rPr lang="en-US"/>
              <a:pPr/>
              <a:t>‹#›</a:t>
            </a:fld>
            <a:endParaRPr lang="en-US"/>
          </a:p>
        </p:txBody>
      </p:sp>
    </p:spTree>
    <p:extLst>
      <p:ext uri="{BB962C8B-B14F-4D97-AF65-F5344CB8AC3E}">
        <p14:creationId xmlns="" xmlns:p14="http://schemas.microsoft.com/office/powerpoint/2010/main" val="223423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22563" name="Rectangle 3"/>
          <p:cNvSpPr>
            <a:spLocks noGrp="1" noChangeArrowheads="1"/>
          </p:cNvSpPr>
          <p:nvPr>
            <p:ph type="dt"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22564" name="Rectangle 4"/>
          <p:cNvSpPr>
            <a:spLocks noGrp="1" noRot="1" noChangeAspect="1" noChangeArrowheads="1" noTextEdit="1"/>
          </p:cNvSpPr>
          <p:nvPr>
            <p:ph type="sldImg" idx="2"/>
          </p:nvPr>
        </p:nvSpPr>
        <p:spPr bwMode="auto">
          <a:xfrm>
            <a:off x="1238250" y="703263"/>
            <a:ext cx="4692650" cy="3517900"/>
          </a:xfrm>
          <a:prstGeom prst="rect">
            <a:avLst/>
          </a:prstGeom>
          <a:noFill/>
          <a:ln w="9525">
            <a:solidFill>
              <a:srgbClr val="000000"/>
            </a:solidFill>
            <a:miter lim="800000"/>
            <a:headEnd/>
            <a:tailEnd/>
          </a:ln>
          <a:effectLst/>
        </p:spPr>
      </p:sp>
      <p:sp>
        <p:nvSpPr>
          <p:cNvPr id="322565" name="Rectangle 5"/>
          <p:cNvSpPr>
            <a:spLocks noGrp="1" noChangeArrowheads="1"/>
          </p:cNvSpPr>
          <p:nvPr>
            <p:ph type="body" sz="quarter" idx="3"/>
          </p:nvPr>
        </p:nvSpPr>
        <p:spPr bwMode="auto">
          <a:xfrm>
            <a:off x="715963" y="4456113"/>
            <a:ext cx="5734050" cy="42211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6" name="Rectangle 6"/>
          <p:cNvSpPr>
            <a:spLocks noGrp="1" noChangeArrowheads="1"/>
          </p:cNvSpPr>
          <p:nvPr>
            <p:ph type="ftr" sz="quarter" idx="4"/>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22567" name="Rectangle 7"/>
          <p:cNvSpPr>
            <a:spLocks noGrp="1" noChangeArrowheads="1"/>
          </p:cNvSpPr>
          <p:nvPr>
            <p:ph type="sldNum" sz="quarter" idx="5"/>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82345FD7-5B83-4F26-B17C-A198415123DF}" type="slidenum">
              <a:rPr lang="en-US"/>
              <a:pPr/>
              <a:t>‹#›</a:t>
            </a:fld>
            <a:endParaRPr lang="en-US"/>
          </a:p>
        </p:txBody>
      </p:sp>
    </p:spTree>
    <p:extLst>
      <p:ext uri="{BB962C8B-B14F-4D97-AF65-F5344CB8AC3E}">
        <p14:creationId xmlns="" xmlns:p14="http://schemas.microsoft.com/office/powerpoint/2010/main" val="84666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Life cycle assessment (LCA) offers a comprehensive methodology for evaluating the environmental impacts</a:t>
            </a:r>
          </a:p>
          <a:p>
            <a:r>
              <a:rPr lang="en-US" sz="1200" kern="1200" baseline="0" dirty="0" smtClean="0">
                <a:solidFill>
                  <a:schemeClr val="tx1"/>
                </a:solidFill>
                <a:latin typeface="Arial" charset="0"/>
                <a:ea typeface="+mn-ea"/>
                <a:cs typeface="Arial" charset="0"/>
              </a:rPr>
              <a:t>of buildings. Recent research at the Massachusetts Institute of Technology (MIT) explored and advanced key areas relevant to the field of LCA including methodology, benchmarking and impact reduction.</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While the MIT study quantified the carbon emission impact of building systems over its complete life cycle, the </a:t>
            </a:r>
            <a:r>
              <a:rPr lang="en-US" sz="1200" i="1" kern="1200" dirty="0" smtClean="0">
                <a:solidFill>
                  <a:schemeClr val="tx1"/>
                </a:solidFill>
                <a:effectLst/>
                <a:latin typeface="Arial" charset="0"/>
                <a:ea typeface="+mn-ea"/>
                <a:cs typeface="Arial" charset="0"/>
              </a:rPr>
              <a:t>approach</a:t>
            </a:r>
            <a:r>
              <a:rPr lang="en-US" sz="1200" kern="1200" dirty="0" smtClean="0">
                <a:solidFill>
                  <a:schemeClr val="tx1"/>
                </a:solidFill>
                <a:effectLst/>
                <a:latin typeface="Arial" charset="0"/>
                <a:ea typeface="+mn-ea"/>
                <a:cs typeface="Arial" charset="0"/>
              </a:rPr>
              <a:t> MIT took is as important as the findings.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strength of the MIT research lies in its detailed and transparent methodology of the analysis of the harvested raw materials, construction, operating (or use) phases of the life cycle of the building. Information on system boundaries and processes allocation was clearly outlined and peer reviewed.  This provides an essential baseline for both policy and design discussions to a range of audiences. Thus, sharing the story of their analysis to stakeholders in a meaningful, replicable way, which is the most important part of the process.</a:t>
            </a:r>
          </a:p>
          <a:p>
            <a:endParaRPr lang="en-US" dirty="0" smtClean="0"/>
          </a:p>
          <a:p>
            <a:r>
              <a:rPr lang="en-US" sz="1200" b="0" i="0" u="none" strike="noStrike" kern="1200" baseline="0" dirty="0" smtClean="0">
                <a:solidFill>
                  <a:schemeClr val="tx1"/>
                </a:solidFill>
                <a:latin typeface="Arial" charset="0"/>
                <a:ea typeface="+mn-ea"/>
                <a:cs typeface="Arial" charset="0"/>
              </a:rPr>
              <a:t>The development of an open and replicable LCA process for buildings is central to the reported research, and examples are presented of the application of the LCA methodology to evaluate residential and commercial buildings that are constructed with concrete, wood, and steel.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10</a:t>
            </a:fld>
            <a:endParaRPr lang="en-US"/>
          </a:p>
        </p:txBody>
      </p:sp>
    </p:spTree>
    <p:extLst>
      <p:ext uri="{BB962C8B-B14F-4D97-AF65-F5344CB8AC3E}">
        <p14:creationId xmlns="" xmlns:p14="http://schemas.microsoft.com/office/powerpoint/2010/main" val="355195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Drawing boundaries to include all phases of the building life cycle—materials, construction, use (including operating energy), maintenance, and end of life—allows for an accurate representation of cumulative environmental impacts over the life of a building.</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The functional unit is the useable area for each building type. For ease of comparison, results are also reported on a per square foot (and m2) basis.</a:t>
            </a:r>
          </a:p>
          <a:p>
            <a:endParaRPr lang="en-US" sz="1200" b="0" i="0" u="none" strike="noStrike" kern="1200" baseline="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In commercial leasing, Usable Square Feet simply means the square footage that is rented to be used exclusively by the tenant. Usable square feet includes private (tenant-only) rest rooms, closets, storage and any other areas used only by the tenant</a:t>
            </a:r>
            <a:r>
              <a:rPr lang="en-US" sz="1200" kern="1200" baseline="0" dirty="0" smtClean="0">
                <a:solidFill>
                  <a:schemeClr val="tx1"/>
                </a:solidFill>
                <a:latin typeface="Arial" charset="0"/>
                <a:ea typeface="+mn-ea"/>
                <a:cs typeface="Arial" charset="0"/>
              </a:rPr>
              <a:t> (</a:t>
            </a:r>
            <a:r>
              <a:rPr lang="en-US" sz="1200" kern="1200" dirty="0" smtClean="0">
                <a:solidFill>
                  <a:schemeClr val="tx1"/>
                </a:solidFill>
                <a:latin typeface="Arial" charset="0"/>
                <a:ea typeface="+mn-ea"/>
                <a:cs typeface="Arial" charset="0"/>
              </a:rPr>
              <a:t>computed as the square footage contained within</a:t>
            </a:r>
            <a:r>
              <a:rPr lang="en-US" sz="1200" kern="1200" baseline="0" dirty="0" smtClean="0">
                <a:solidFill>
                  <a:schemeClr val="tx1"/>
                </a:solidFill>
                <a:latin typeface="Arial" charset="0"/>
                <a:ea typeface="+mn-ea"/>
                <a:cs typeface="Arial" charset="0"/>
              </a:rPr>
              <a:t> the demising partitions).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12</a:t>
            </a:fld>
            <a:endParaRPr lang="en-US"/>
          </a:p>
        </p:txBody>
      </p:sp>
    </p:spTree>
    <p:extLst>
      <p:ext uri="{BB962C8B-B14F-4D97-AF65-F5344CB8AC3E}">
        <p14:creationId xmlns="" xmlns:p14="http://schemas.microsoft.com/office/powerpoint/2010/main" val="374802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The general methodology was applied to benchmark structures used in residential building applications using Insulated Concrete Form (ICF) construction consisting of concrete walls encased in expanded polystyrene (EPS) insulation, and typical light-frame wood construction.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13</a:t>
            </a:fld>
            <a:endParaRPr lang="en-US"/>
          </a:p>
        </p:txBody>
      </p:sp>
    </p:spTree>
    <p:extLst>
      <p:ext uri="{BB962C8B-B14F-4D97-AF65-F5344CB8AC3E}">
        <p14:creationId xmlns="" xmlns:p14="http://schemas.microsoft.com/office/powerpoint/2010/main" val="12618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first study model</a:t>
            </a:r>
            <a:r>
              <a:rPr lang="en-US" sz="1200" kern="1200" baseline="0" dirty="0" smtClean="0">
                <a:solidFill>
                  <a:schemeClr val="tx1"/>
                </a:solidFill>
                <a:effectLst/>
                <a:latin typeface="Arial" charset="0"/>
                <a:ea typeface="+mn-ea"/>
                <a:cs typeface="Arial" charset="0"/>
              </a:rPr>
              <a:t> considered a t</a:t>
            </a:r>
            <a:r>
              <a:rPr lang="en-US" sz="1200" kern="1200" dirty="0" smtClean="0">
                <a:solidFill>
                  <a:schemeClr val="tx1"/>
                </a:solidFill>
                <a:effectLst/>
                <a:latin typeface="Arial" charset="0"/>
                <a:ea typeface="+mn-ea"/>
                <a:cs typeface="Arial" charset="0"/>
              </a:rPr>
              <a:t>wo-story, 2400 ft2 (223 m2) single-family building.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Arial" charset="0"/>
              </a:rPr>
              <a:t>The</a:t>
            </a:r>
            <a:r>
              <a:rPr lang="en-US" sz="1200" kern="1200" dirty="0" smtClean="0">
                <a:solidFill>
                  <a:schemeClr val="tx1"/>
                </a:solidFill>
                <a:effectLst/>
                <a:latin typeface="Arial" charset="0"/>
                <a:ea typeface="+mn-ea"/>
                <a:cs typeface="Arial" charset="0"/>
              </a:rPr>
              <a:t> LCAs were carried out for two different cities in the United States, modeling regional and climatic differences: Chicago, representing a cold climate, and Phoenix, representing a hot, dry climate.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To model representative houses for the two different climate regions, the Phoenix house is supported by a slab-on-grade (SOG) and the Chicago house has a basement wall foundation. The only major difference between the light-frame wood and ICF house is the exterior walls.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Then, a 4-story </a:t>
            </a:r>
            <a:r>
              <a:rPr lang="en-US" sz="1200" kern="1200" baseline="0" dirty="0" smtClean="0">
                <a:solidFill>
                  <a:schemeClr val="tx1"/>
                </a:solidFill>
                <a:effectLst/>
                <a:latin typeface="Arial" charset="0"/>
                <a:ea typeface="+mn-ea"/>
                <a:cs typeface="Arial" charset="0"/>
              </a:rPr>
              <a:t>m</a:t>
            </a:r>
            <a:r>
              <a:rPr lang="en-US" sz="1200" kern="1200" dirty="0" smtClean="0">
                <a:solidFill>
                  <a:schemeClr val="tx1"/>
                </a:solidFill>
                <a:effectLst/>
                <a:latin typeface="Arial" charset="0"/>
                <a:ea typeface="+mn-ea"/>
                <a:cs typeface="Arial" charset="0"/>
              </a:rPr>
              <a:t>ulti-family apartment building with a total square footage of 33,763 ft2 (3,137 m2) was modeled.</a:t>
            </a:r>
            <a:r>
              <a:rPr lang="en-US" sz="1200" kern="1200" baseline="0" dirty="0" smtClean="0">
                <a:solidFill>
                  <a:schemeClr val="tx1"/>
                </a:solidFill>
                <a:effectLst/>
                <a:latin typeface="Arial" charset="0"/>
                <a:ea typeface="+mn-ea"/>
                <a:cs typeface="Arial"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Again,</a:t>
            </a:r>
            <a:r>
              <a:rPr lang="en-US" sz="1200" kern="1200" baseline="0" dirty="0" smtClean="0">
                <a:solidFill>
                  <a:schemeClr val="tx1"/>
                </a:solidFill>
                <a:effectLst/>
                <a:latin typeface="Arial" charset="0"/>
                <a:ea typeface="+mn-ea"/>
                <a:cs typeface="Arial" charset="0"/>
              </a:rPr>
              <a:t> the</a:t>
            </a:r>
            <a:r>
              <a:rPr lang="en-US" sz="1200" kern="1200" dirty="0" smtClean="0">
                <a:solidFill>
                  <a:schemeClr val="tx1"/>
                </a:solidFill>
                <a:effectLst/>
                <a:latin typeface="Arial" charset="0"/>
                <a:ea typeface="+mn-ea"/>
                <a:cs typeface="Arial" charset="0"/>
              </a:rPr>
              <a:t> LCAs were carried out for two different cities Chicago</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and Phoenix.</a:t>
            </a:r>
            <a:r>
              <a:rPr lang="en-US" sz="1200" kern="1200" baseline="0" dirty="0" smtClean="0">
                <a:solidFill>
                  <a:schemeClr val="tx1"/>
                </a:solidFill>
                <a:effectLst/>
                <a:latin typeface="Arial" charset="0"/>
                <a:ea typeface="+mn-ea"/>
                <a:cs typeface="Arial" charset="0"/>
              </a:rPr>
              <a:t> </a:t>
            </a:r>
            <a:endParaRPr lang="en-US" sz="1200" kern="1200" baseline="0" dirty="0" smtClean="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16</a:t>
            </a:fld>
            <a:endParaRPr lang="en-US"/>
          </a:p>
        </p:txBody>
      </p:sp>
    </p:spTree>
    <p:extLst>
      <p:ext uri="{BB962C8B-B14F-4D97-AF65-F5344CB8AC3E}">
        <p14:creationId xmlns="" xmlns:p14="http://schemas.microsoft.com/office/powerpoint/2010/main" val="1355417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The operating energy is obtained by modeling the energy required for lighting, plug loads, hot water, and HVAC requirements.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annual operating energy, determined using the </a:t>
            </a:r>
            <a:r>
              <a:rPr lang="en-US" sz="1200" kern="1200" dirty="0" err="1" smtClean="0">
                <a:solidFill>
                  <a:schemeClr val="tx1"/>
                </a:solidFill>
                <a:effectLst/>
                <a:latin typeface="Arial" charset="0"/>
                <a:ea typeface="+mn-ea"/>
                <a:cs typeface="Arial" charset="0"/>
              </a:rPr>
              <a:t>EnergyPlus</a:t>
            </a:r>
            <a:r>
              <a:rPr lang="en-US" sz="1200" kern="1200" dirty="0" smtClean="0">
                <a:solidFill>
                  <a:schemeClr val="tx1"/>
                </a:solidFill>
                <a:effectLst/>
                <a:latin typeface="Arial" charset="0"/>
                <a:ea typeface="+mn-ea"/>
                <a:cs typeface="Arial" charset="0"/>
              </a:rPr>
              <a:t> building energy analysis software, was conducted for a 60-year life cycle. Benchmark single-family houses are designed and modeled based on the Building America House Simulation Protocol (BAHSP).  The BAHSP</a:t>
            </a:r>
            <a:r>
              <a:rPr lang="en-US" sz="1200" kern="1200" baseline="0" dirty="0" smtClean="0">
                <a:solidFill>
                  <a:schemeClr val="tx1"/>
                </a:solidFill>
                <a:effectLst/>
                <a:latin typeface="Arial" charset="0"/>
                <a:ea typeface="+mn-ea"/>
                <a:cs typeface="Arial" charset="0"/>
              </a:rPr>
              <a:t> is a US </a:t>
            </a:r>
            <a:r>
              <a:rPr lang="en-US" sz="1200" kern="1200" baseline="0" dirty="0" err="1" smtClean="0">
                <a:solidFill>
                  <a:schemeClr val="tx1"/>
                </a:solidFill>
                <a:effectLst/>
                <a:latin typeface="Arial" charset="0"/>
                <a:ea typeface="+mn-ea"/>
                <a:cs typeface="Arial" charset="0"/>
              </a:rPr>
              <a:t>Dept</a:t>
            </a:r>
            <a:r>
              <a:rPr lang="en-US" sz="1200" kern="1200" baseline="0" dirty="0" smtClean="0">
                <a:solidFill>
                  <a:schemeClr val="tx1"/>
                </a:solidFill>
                <a:effectLst/>
                <a:latin typeface="Arial" charset="0"/>
                <a:ea typeface="+mn-ea"/>
                <a:cs typeface="Arial" charset="0"/>
              </a:rPr>
              <a:t> of Energy program to study market-ready energy efficiency solutions for the American home. For the multi-family, the </a:t>
            </a:r>
            <a:r>
              <a:rPr lang="en-US" sz="1200" kern="1200" baseline="0" dirty="0" err="1" smtClean="0">
                <a:solidFill>
                  <a:schemeClr val="tx1"/>
                </a:solidFill>
                <a:effectLst/>
                <a:latin typeface="Arial" charset="0"/>
                <a:ea typeface="+mn-ea"/>
                <a:cs typeface="Arial" charset="0"/>
              </a:rPr>
              <a:t>Dept</a:t>
            </a:r>
            <a:r>
              <a:rPr lang="en-US" sz="1200" kern="1200" baseline="0" dirty="0" smtClean="0">
                <a:solidFill>
                  <a:schemeClr val="tx1"/>
                </a:solidFill>
                <a:effectLst/>
                <a:latin typeface="Arial" charset="0"/>
                <a:ea typeface="+mn-ea"/>
                <a:cs typeface="Arial" charset="0"/>
              </a:rPr>
              <a:t> of Energy</a:t>
            </a:r>
            <a:r>
              <a:rPr lang="en-US" sz="1200" b="0" i="0" u="none" strike="noStrike" kern="1200" baseline="0" dirty="0" smtClean="0">
                <a:solidFill>
                  <a:schemeClr val="tx1"/>
                </a:solidFill>
                <a:latin typeface="Arial" charset="0"/>
                <a:ea typeface="+mn-ea"/>
                <a:cs typeface="Arial" charset="0"/>
              </a:rPr>
              <a:t> benchmark building file was update to ASHRAE 90.1 (2007) standards. </a:t>
            </a:r>
            <a:endParaRPr lang="en-US" sz="12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17</a:t>
            </a:fld>
            <a:endParaRPr lang="en-US"/>
          </a:p>
        </p:txBody>
      </p:sp>
    </p:spTree>
    <p:extLst>
      <p:ext uri="{BB962C8B-B14F-4D97-AF65-F5344CB8AC3E}">
        <p14:creationId xmlns="" xmlns:p14="http://schemas.microsoft.com/office/powerpoint/2010/main" val="3807422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charset="0"/>
                <a:ea typeface="+mn-ea"/>
                <a:cs typeface="Arial" charset="0"/>
              </a:rPr>
              <a:t> The resulting Global Warming Potential (GWP) was then quantified using CO2-equivalents (CO2e) for a number of purposes, including benchmarking emissions for current practices, comparing concrete with wood, and understanding the relative importance of different phases of the life cycle. </a:t>
            </a:r>
            <a:r>
              <a:rPr lang="en-US" dirty="0" smtClean="0"/>
              <a:t>Global warming potential (CO</a:t>
            </a:r>
            <a:r>
              <a:rPr lang="en-US" baseline="-25000" dirty="0" smtClean="0"/>
              <a:t>2</a:t>
            </a:r>
            <a:r>
              <a:rPr lang="en-US" dirty="0" smtClean="0"/>
              <a:t>e) quantified for several purposes</a:t>
            </a:r>
          </a:p>
          <a:p>
            <a:pPr marL="628650" lvl="1" indent="-171450">
              <a:buFont typeface="Arial"/>
              <a:buChar char="•"/>
            </a:pPr>
            <a:r>
              <a:rPr lang="en-US" dirty="0" smtClean="0"/>
              <a:t>Benchmarking emissions of current construction practices</a:t>
            </a:r>
          </a:p>
          <a:p>
            <a:pPr marL="628650" lvl="1" indent="-171450">
              <a:buFont typeface="Arial"/>
              <a:buChar char="•"/>
            </a:pPr>
            <a:r>
              <a:rPr lang="en-US" dirty="0" smtClean="0"/>
              <a:t>Comparing impacts of concrete versus wood</a:t>
            </a:r>
          </a:p>
          <a:p>
            <a:pPr marL="628650" lvl="1" indent="-171450">
              <a:buFont typeface="Arial"/>
              <a:buChar char="•"/>
            </a:pPr>
            <a:r>
              <a:rPr lang="en-US" dirty="0" smtClean="0"/>
              <a:t>Understand relative magnitude of relative impacts of different life cycle phases</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In particular, their work demonstrates that there are measureable differences between various construction materials, and that concrete structures can provide unique benefits compared to other materials over an operating life cycle.</a:t>
            </a:r>
          </a:p>
          <a:p>
            <a:endParaRPr lang="en-US" sz="1200" kern="1200" dirty="0" smtClean="0">
              <a:solidFill>
                <a:schemeClr val="tx1"/>
              </a:solidFill>
              <a:effectLst/>
              <a:latin typeface="Arial" charset="0"/>
              <a:ea typeface="+mn-ea"/>
              <a:cs typeface="Arial" charset="0"/>
            </a:endParaRPr>
          </a:p>
          <a:p>
            <a:r>
              <a:rPr lang="en-US" sz="1200" b="0" kern="1200" dirty="0" smtClean="0">
                <a:solidFill>
                  <a:schemeClr val="tx1"/>
                </a:solidFill>
                <a:effectLst/>
                <a:latin typeface="Arial" charset="0"/>
                <a:ea typeface="+mn-ea"/>
                <a:cs typeface="Arial" charset="0"/>
              </a:rPr>
              <a:t>(</a:t>
            </a:r>
            <a:r>
              <a:rPr lang="en-US" sz="1200" b="1" kern="1200" dirty="0" smtClean="0">
                <a:solidFill>
                  <a:schemeClr val="tx1"/>
                </a:solidFill>
                <a:latin typeface="Arial" charset="0"/>
                <a:ea typeface="+mn-ea"/>
                <a:cs typeface="Arial" charset="0"/>
              </a:rPr>
              <a:t>Global-warming potential</a:t>
            </a:r>
            <a:r>
              <a:rPr lang="en-US" sz="1200" b="0" kern="1200" dirty="0" smtClean="0">
                <a:solidFill>
                  <a:schemeClr val="tx1"/>
                </a:solidFill>
                <a:latin typeface="Arial" charset="0"/>
                <a:ea typeface="+mn-ea"/>
                <a:cs typeface="Arial" charset="0"/>
              </a:rPr>
              <a:t> (GWP) is a relative measure of how much heat a</a:t>
            </a:r>
            <a:r>
              <a:rPr lang="en-US" sz="1200" b="0" kern="1200" baseline="0" dirty="0" smtClean="0">
                <a:solidFill>
                  <a:schemeClr val="tx1"/>
                </a:solidFill>
                <a:latin typeface="Arial" charset="0"/>
                <a:ea typeface="+mn-ea"/>
                <a:cs typeface="Arial" charset="0"/>
              </a:rPr>
              <a:t> greenhouse gas traps in the atmosphere </a:t>
            </a:r>
            <a:r>
              <a:rPr lang="en-US" sz="1200" kern="1200" dirty="0" smtClean="0">
                <a:solidFill>
                  <a:schemeClr val="tx1"/>
                </a:solidFill>
                <a:latin typeface="Arial" charset="0"/>
                <a:ea typeface="+mn-ea"/>
                <a:cs typeface="Arial" charset="0"/>
              </a:rPr>
              <a:t>expressed as a factor of carbon dioxide</a:t>
            </a:r>
            <a:r>
              <a:rPr lang="en-US" sz="1200" b="0" kern="1200" baseline="0" dirty="0" smtClean="0">
                <a:solidFill>
                  <a:schemeClr val="tx1"/>
                </a:solidFill>
                <a:latin typeface="Arial" charset="0"/>
                <a:ea typeface="+mn-ea"/>
                <a:cs typeface="Arial" charset="0"/>
              </a:rPr>
              <a:t>.)</a:t>
            </a:r>
          </a:p>
          <a:p>
            <a:pPr>
              <a:lnSpc>
                <a:spcPct val="90000"/>
              </a:lnSpc>
              <a:buClr>
                <a:schemeClr val="accent2"/>
              </a:buClr>
              <a:buSzPct val="75000"/>
              <a:buFont typeface="Monotype Sorts" charset="0"/>
              <a:buNone/>
              <a:defRPr/>
            </a:pPr>
            <a:r>
              <a:rPr lang="en-GB" sz="1200" kern="1200" dirty="0" smtClean="0">
                <a:solidFill>
                  <a:schemeClr val="tx1"/>
                </a:solidFill>
                <a:effectLst>
                  <a:outerShdw blurRad="38100" dist="38100" dir="2700000" algn="tl">
                    <a:srgbClr val="DDDDDD"/>
                  </a:outerShdw>
                </a:effectLst>
                <a:latin typeface="Arial" charset="0"/>
                <a:ea typeface="+mn-ea"/>
                <a:cs typeface="Arial" charset="0"/>
              </a:rPr>
              <a:t>		</a:t>
            </a:r>
          </a:p>
        </p:txBody>
      </p:sp>
      <p:sp>
        <p:nvSpPr>
          <p:cNvPr id="4" name="Slide Number Placeholder 3"/>
          <p:cNvSpPr>
            <a:spLocks noGrp="1"/>
          </p:cNvSpPr>
          <p:nvPr>
            <p:ph type="sldNum" sz="quarter" idx="10"/>
          </p:nvPr>
        </p:nvSpPr>
        <p:spPr/>
        <p:txBody>
          <a:bodyPr/>
          <a:lstStyle/>
          <a:p>
            <a:fld id="{82345FD7-5B83-4F26-B17C-A198415123D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The calculation of material quantities was the first step in data collection. The structure is designed, keeping the floor plan the same across each building type, and material weights are calculated using standard densities.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Concrete, the dominant material by mass for all of the cases, is much greater in Chicago than Phoenix because of the basement wall foundation. The ‗other‘ category includes stucco for the exterior, gravel and waterproofing for the foundation, drywall, paint, and windows. The major contributor of mass for the ‗other‘ and ‗maintenance‘ categories are the 6 in (152 mm) underlayment of gravel and the asphalt shingles for the roof. </a:t>
            </a:r>
            <a:endParaRPr lang="en-US" dirty="0" smtClean="0"/>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19</a:t>
            </a:fld>
            <a:endParaRPr lang="en-US"/>
          </a:p>
        </p:txBody>
      </p:sp>
    </p:spTree>
    <p:extLst>
      <p:ext uri="{BB962C8B-B14F-4D97-AF65-F5344CB8AC3E}">
        <p14:creationId xmlns="" xmlns:p14="http://schemas.microsoft.com/office/powerpoint/2010/main" val="104355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lnSpc>
                <a:spcPct val="90000"/>
              </a:lnSpc>
              <a:buFontTx/>
              <a:buChar char="•"/>
              <a:defRPr/>
            </a:pPr>
            <a:r>
              <a:rPr lang="en-US" dirty="0" smtClean="0"/>
              <a:t>In 2009, the Ready Mixed Concrete Research &amp; Education Foundation partnered with PCA to establish the Concrete Sustainability Hub at MIT</a:t>
            </a:r>
          </a:p>
          <a:p>
            <a:pPr eaLnBrk="1" hangingPunct="1">
              <a:lnSpc>
                <a:spcPct val="90000"/>
              </a:lnSpc>
              <a:defRPr/>
            </a:pPr>
            <a:endParaRPr lang="en-US" dirty="0" smtClean="0"/>
          </a:p>
          <a:p>
            <a:pPr>
              <a:defRPr/>
            </a:pPr>
            <a:r>
              <a:rPr lang="en-US" dirty="0" smtClean="0"/>
              <a:t>Funded by a $10 million investment over next 5 years, the Hub has three principal goals:</a:t>
            </a:r>
          </a:p>
          <a:p>
            <a:pPr>
              <a:defRPr/>
            </a:pPr>
            <a:endParaRPr lang="en-US" dirty="0" smtClean="0"/>
          </a:p>
          <a:p>
            <a:pPr>
              <a:defRPr/>
            </a:pPr>
            <a:r>
              <a:rPr lang="en-US" dirty="0" smtClean="0"/>
              <a:t>Identify areas in which concrete excels compared to other materials </a:t>
            </a:r>
          </a:p>
          <a:p>
            <a:pPr>
              <a:defRPr/>
            </a:pPr>
            <a:endParaRPr lang="en-US" dirty="0" smtClean="0"/>
          </a:p>
          <a:p>
            <a:pPr>
              <a:defRPr/>
            </a:pPr>
            <a:r>
              <a:rPr lang="en-US" dirty="0" smtClean="0"/>
              <a:t>Identify opportunities for improvements</a:t>
            </a:r>
          </a:p>
          <a:p>
            <a:pPr>
              <a:defRPr/>
            </a:pPr>
            <a:endParaRPr lang="en-US" dirty="0" smtClean="0"/>
          </a:p>
          <a:p>
            <a:pPr>
              <a:defRPr/>
            </a:pPr>
            <a:r>
              <a:rPr lang="en-US" dirty="0" smtClean="0"/>
              <a:t>Create solid technical basis for future industry development</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3200" kern="1200" dirty="0" smtClean="0">
                <a:latin typeface="Arial" charset="0"/>
                <a:cs typeface="Arial" charset="0"/>
              </a:rPr>
              <a:t>Embodied emissions include:</a:t>
            </a:r>
          </a:p>
          <a:p>
            <a:pPr lvl="1"/>
            <a:r>
              <a:rPr lang="en-US" sz="2800" kern="1200" dirty="0" smtClean="0">
                <a:latin typeface="Arial" charset="0"/>
                <a:cs typeface="Arial" charset="0"/>
              </a:rPr>
              <a:t>Pre-use</a:t>
            </a:r>
          </a:p>
          <a:p>
            <a:pPr lvl="1"/>
            <a:r>
              <a:rPr lang="en-US" sz="2800" kern="1200" dirty="0" smtClean="0">
                <a:latin typeface="Arial" charset="0"/>
                <a:cs typeface="Arial" charset="0"/>
              </a:rPr>
              <a:t>Maintenance</a:t>
            </a:r>
          </a:p>
          <a:p>
            <a:pPr lvl="1"/>
            <a:r>
              <a:rPr lang="en-US" sz="2800" kern="1200" dirty="0" smtClean="0">
                <a:latin typeface="Arial" charset="0"/>
                <a:cs typeface="Arial" charset="0"/>
              </a:rPr>
              <a:t>End-of-life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mn-ea"/>
                <a:cs typeface="Arial" charset="0"/>
              </a:rPr>
              <a:t>Concrete homes have a higher </a:t>
            </a:r>
            <a:r>
              <a:rPr lang="en-US" sz="1200" i="1" kern="1200" dirty="0" smtClean="0">
                <a:solidFill>
                  <a:schemeClr val="tx1"/>
                </a:solidFill>
                <a:effectLst/>
                <a:latin typeface="Arial" charset="0"/>
                <a:ea typeface="+mn-ea"/>
                <a:cs typeface="Arial" charset="0"/>
              </a:rPr>
              <a:t>embodied</a:t>
            </a:r>
            <a:r>
              <a:rPr lang="en-US" sz="1200" kern="1200" dirty="0" smtClean="0">
                <a:solidFill>
                  <a:schemeClr val="tx1"/>
                </a:solidFill>
                <a:effectLst/>
                <a:latin typeface="Arial" charset="0"/>
                <a:ea typeface="+mn-ea"/>
                <a:cs typeface="Arial" charset="0"/>
              </a:rPr>
              <a:t> GWP associated with the pre-use phase of LCA. </a:t>
            </a:r>
            <a:r>
              <a:rPr lang="en-US" sz="1200" dirty="0" smtClean="0"/>
              <a:t>The total embodied GWP for ICF houses is 13% higher in Chicago and 14% higher in Phoenix than light-frame wood houses. </a:t>
            </a:r>
            <a:endParaRPr lang="en-US" sz="1200" kern="1200" dirty="0" smtClean="0">
              <a:latin typeface="Arial" charset="0"/>
              <a:cs typeface="Arial" charset="0"/>
            </a:endParaRPr>
          </a:p>
          <a:p>
            <a:pPr marL="171450" indent="-171450">
              <a:buFont typeface="Arial"/>
              <a:buChar char="•"/>
            </a:pPr>
            <a:r>
              <a:rPr lang="en-US" sz="1200" b="0" i="0" u="none" strike="noStrike" kern="1200" baseline="0" dirty="0" smtClean="0">
                <a:solidFill>
                  <a:schemeClr val="tx1"/>
                </a:solidFill>
                <a:latin typeface="Arial" charset="0"/>
                <a:ea typeface="+mn-ea"/>
                <a:cs typeface="Arial" charset="0"/>
              </a:rPr>
              <a:t>Concrete accounts for 10-13 </a:t>
            </a:r>
            <a:r>
              <a:rPr lang="en-US" sz="1200" b="0" i="0" u="none" strike="noStrike" kern="1200" baseline="0" dirty="0" err="1" smtClean="0">
                <a:solidFill>
                  <a:schemeClr val="tx1"/>
                </a:solidFill>
                <a:latin typeface="Arial" charset="0"/>
                <a:ea typeface="+mn-ea"/>
                <a:cs typeface="Arial" charset="0"/>
              </a:rPr>
              <a:t>lbs</a:t>
            </a:r>
            <a:r>
              <a:rPr lang="en-US" sz="1200" b="0" i="0" u="none" strike="noStrike" kern="1200" baseline="0" dirty="0" smtClean="0">
                <a:solidFill>
                  <a:schemeClr val="tx1"/>
                </a:solidFill>
                <a:latin typeface="Arial" charset="0"/>
                <a:ea typeface="+mn-ea"/>
                <a:cs typeface="Arial" charset="0"/>
              </a:rPr>
              <a:t> CO2e/ft2) in the ICF houses and 4-8 </a:t>
            </a:r>
            <a:r>
              <a:rPr lang="en-US" sz="1200" b="0" i="0" u="none" strike="noStrike" kern="1200" baseline="0" dirty="0" err="1" smtClean="0">
                <a:solidFill>
                  <a:schemeClr val="tx1"/>
                </a:solidFill>
                <a:latin typeface="Arial" charset="0"/>
                <a:ea typeface="+mn-ea"/>
                <a:cs typeface="Arial" charset="0"/>
              </a:rPr>
              <a:t>lbs</a:t>
            </a:r>
            <a:r>
              <a:rPr lang="en-US" sz="1200" b="0" i="0" u="none" strike="noStrike" kern="1200" baseline="0" dirty="0" smtClean="0">
                <a:solidFill>
                  <a:schemeClr val="tx1"/>
                </a:solidFill>
                <a:latin typeface="Arial" charset="0"/>
                <a:ea typeface="+mn-ea"/>
                <a:cs typeface="Arial" charset="0"/>
              </a:rPr>
              <a:t> CO2e/ft2 (20-39 kg CO2e/m2) in the light-frame wood houses.</a:t>
            </a:r>
          </a:p>
          <a:p>
            <a:pPr marL="171450" indent="-171450">
              <a:buFont typeface="Arial"/>
              <a:buChar char="•"/>
            </a:pPr>
            <a:r>
              <a:rPr lang="en-US" sz="1200" b="0" i="0" u="none" strike="noStrike" kern="1200" baseline="0" dirty="0" smtClean="0">
                <a:solidFill>
                  <a:schemeClr val="tx1"/>
                </a:solidFill>
                <a:latin typeface="Arial" charset="0"/>
                <a:ea typeface="+mn-ea"/>
                <a:cs typeface="Arial" charset="0"/>
              </a:rPr>
              <a:t>This is 7.8%-19% of the embodied life cycle emissions due to materials.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MIT research uncovered concrete’s ability to offer a highly resilient structure while providing thermal mass benefits for energy loads – impacting the environmental footprint of the structure.</a:t>
            </a:r>
          </a:p>
          <a:p>
            <a:r>
              <a:rPr lang="en-US" sz="1200" kern="1200" dirty="0" smtClean="0">
                <a:solidFill>
                  <a:schemeClr val="tx1"/>
                </a:solidFill>
                <a:latin typeface="Arial" charset="0"/>
                <a:ea typeface="+mn-ea"/>
                <a:cs typeface="Arial" charset="0"/>
              </a:rPr>
              <a:t>It is not</a:t>
            </a:r>
            <a:r>
              <a:rPr lang="en-US" sz="1200" kern="1200" baseline="0" dirty="0" smtClean="0">
                <a:solidFill>
                  <a:schemeClr val="tx1"/>
                </a:solidFill>
                <a:latin typeface="Arial" charset="0"/>
                <a:ea typeface="+mn-ea"/>
                <a:cs typeface="Arial" charset="0"/>
              </a:rPr>
              <a:t> news to you…</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The benefits of the high thermal mass of the ICF building, such as heat absorption and thermal lag, are delaying transfer of heat to inside or outside of the building. It therefore moderates indoor temperature swings and reduces the amount of heating or cooling needed</a:t>
            </a:r>
          </a:p>
        </p:txBody>
      </p:sp>
      <p:sp>
        <p:nvSpPr>
          <p:cNvPr id="4" name="Slide Number Placeholder 3"/>
          <p:cNvSpPr>
            <a:spLocks noGrp="1"/>
          </p:cNvSpPr>
          <p:nvPr>
            <p:ph type="sldNum" sz="quarter" idx="10"/>
          </p:nvPr>
        </p:nvSpPr>
        <p:spPr/>
        <p:txBody>
          <a:bodyPr/>
          <a:lstStyle/>
          <a:p>
            <a:fld id="{82345FD7-5B83-4F26-B17C-A198415123D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For Chicago, the ICF houses use 5.8%, 7.4% and 8.4% less energy than the equivalent light-frame wood house for loose, average and tight construction, respectively. The ICF houses have slightly higher R-values and greater thermal mass, which accounts for the lower energy consumption. Based on energy simulations of the single-family model, the difference in R-value is more important than the difference in thermal mass.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22</a:t>
            </a:fld>
            <a:endParaRPr lang="en-US"/>
          </a:p>
        </p:txBody>
      </p:sp>
    </p:spTree>
    <p:extLst>
      <p:ext uri="{BB962C8B-B14F-4D97-AF65-F5344CB8AC3E}">
        <p14:creationId xmlns="" xmlns:p14="http://schemas.microsoft.com/office/powerpoint/2010/main" val="1635938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Arial" charset="0"/>
              </a:rPr>
              <a:t>In Phoenix, the percentage difference between ICF and wood is larger, with ICF using 11.9%, 11.6% and 11.0% less energy than wood for loose, average and tight constructions respectively. This is due to the fact that ICF walls have even higher R-values than what code requires in a mild climate (Table 3.4), and higher thermal mass than their wood counterparts.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23</a:t>
            </a:fld>
            <a:endParaRPr lang="en-US"/>
          </a:p>
        </p:txBody>
      </p:sp>
    </p:spTree>
    <p:extLst>
      <p:ext uri="{BB962C8B-B14F-4D97-AF65-F5344CB8AC3E}">
        <p14:creationId xmlns="" xmlns:p14="http://schemas.microsoft.com/office/powerpoint/2010/main" val="971192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Arial" charset="0"/>
                <a:ea typeface="+mn-ea"/>
                <a:cs typeface="Arial" charset="0"/>
              </a:rPr>
              <a:t>For a cold climate, such as Chicago, the energy savings of an ICF house built from average to tight levels of air infiltration saves 23% of total operating energy. </a:t>
            </a:r>
          </a:p>
          <a:p>
            <a:pPr marL="171450" lvl="0" indent="-171450">
              <a:buFont typeface="Arial"/>
              <a:buChar char="•"/>
            </a:pPr>
            <a:r>
              <a:rPr lang="en-US" sz="1200" kern="1200" dirty="0" smtClean="0">
                <a:solidFill>
                  <a:schemeClr val="tx1"/>
                </a:solidFill>
                <a:effectLst/>
                <a:latin typeface="Arial" charset="0"/>
                <a:ea typeface="+mn-ea"/>
                <a:cs typeface="Arial" charset="0"/>
              </a:rPr>
              <a:t>Over a 60-year life cycle, the lower (5%-8% for single family, 4.4%-6.2% for multifamily) </a:t>
            </a:r>
            <a:r>
              <a:rPr lang="en-US" sz="1200" i="1" kern="1200" dirty="0" smtClean="0">
                <a:solidFill>
                  <a:schemeClr val="tx1"/>
                </a:solidFill>
                <a:effectLst/>
                <a:latin typeface="Arial" charset="0"/>
                <a:ea typeface="+mn-ea"/>
                <a:cs typeface="Arial" charset="0"/>
              </a:rPr>
              <a:t>operating</a:t>
            </a:r>
            <a:r>
              <a:rPr lang="en-US" sz="1200" kern="1200" dirty="0" smtClean="0">
                <a:solidFill>
                  <a:schemeClr val="tx1"/>
                </a:solidFill>
                <a:effectLst/>
                <a:latin typeface="Arial" charset="0"/>
                <a:ea typeface="+mn-ea"/>
                <a:cs typeface="Arial" charset="0"/>
              </a:rPr>
              <a:t> GWP outweighs the initially equal or higher </a:t>
            </a:r>
            <a:r>
              <a:rPr lang="en-US" sz="1200" i="1" kern="1200" dirty="0" smtClean="0">
                <a:solidFill>
                  <a:schemeClr val="tx1"/>
                </a:solidFill>
                <a:effectLst/>
                <a:latin typeface="Arial" charset="0"/>
                <a:ea typeface="+mn-ea"/>
                <a:cs typeface="Arial" charset="0"/>
              </a:rPr>
              <a:t>embodied </a:t>
            </a:r>
            <a:r>
              <a:rPr lang="en-US" sz="1200" kern="1200" dirty="0" smtClean="0">
                <a:solidFill>
                  <a:schemeClr val="tx1"/>
                </a:solidFill>
                <a:effectLst/>
                <a:latin typeface="Arial" charset="0"/>
                <a:ea typeface="+mn-ea"/>
                <a:cs typeface="Arial" charset="0"/>
              </a:rPr>
              <a:t>GWP for ICF buildings. The total life cycle GWP is equal to, or lower than, alternate designs in wood. </a:t>
            </a:r>
          </a:p>
          <a:p>
            <a:pPr marL="0" lvl="0" indent="0">
              <a:buFont typeface="Arial"/>
              <a:buNone/>
            </a:pPr>
            <a:r>
              <a:rPr lang="en-US" sz="1200" kern="1200" dirty="0" smtClean="0">
                <a:solidFill>
                  <a:schemeClr val="tx1"/>
                </a:solidFill>
                <a:effectLst/>
                <a:latin typeface="Arial" charset="0"/>
                <a:ea typeface="+mn-ea"/>
                <a:cs typeface="Arial" charset="0"/>
              </a:rPr>
              <a:t>Annually,</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latin typeface="Arial" charset="0"/>
                <a:cs typeface="Arial" charset="0"/>
              </a:rPr>
              <a:t>Chicago</a:t>
            </a:r>
            <a:r>
              <a:rPr lang="en-US" sz="1200" kern="1200" baseline="0" dirty="0" smtClean="0">
                <a:latin typeface="Arial" charset="0"/>
                <a:cs typeface="Arial" charset="0"/>
              </a:rPr>
              <a:t> - </a:t>
            </a:r>
            <a:r>
              <a:rPr lang="de-DE" sz="1200" dirty="0" smtClean="0"/>
              <a:t>12.7 </a:t>
            </a:r>
            <a:r>
              <a:rPr lang="de-DE" sz="1200" dirty="0" err="1" smtClean="0"/>
              <a:t>lbs</a:t>
            </a:r>
            <a:r>
              <a:rPr lang="de-DE" sz="1200" dirty="0" smtClean="0"/>
              <a:t> CO2e/ft2/</a:t>
            </a:r>
            <a:r>
              <a:rPr lang="de-DE" sz="1200" dirty="0" err="1" smtClean="0"/>
              <a:t>yr</a:t>
            </a:r>
            <a:r>
              <a:rPr lang="de-DE" sz="1200" dirty="0" smtClean="0"/>
              <a:t> vs. 13.6 </a:t>
            </a:r>
            <a:r>
              <a:rPr lang="de-DE" sz="1200" dirty="0" err="1" smtClean="0"/>
              <a:t>lbs</a:t>
            </a:r>
            <a:r>
              <a:rPr lang="de-DE" sz="1200" dirty="0" smtClean="0"/>
              <a:t> CO2e/ft2/</a:t>
            </a:r>
            <a:r>
              <a:rPr lang="de-DE" sz="1200" dirty="0" err="1" smtClean="0"/>
              <a:t>yr</a:t>
            </a:r>
            <a:r>
              <a:rPr lang="de-DE" sz="1200" dirty="0" smtClean="0"/>
              <a:t>)</a:t>
            </a:r>
            <a:endParaRPr lang="en-US" sz="1200" kern="1200" dirty="0" smtClean="0">
              <a:solidFill>
                <a:schemeClr val="tx1"/>
              </a:solidFill>
              <a:effectLst/>
              <a:latin typeface="Arial" charset="0"/>
              <a:ea typeface="+mn-ea"/>
              <a:cs typeface="Arial" charset="0"/>
            </a:endParaRPr>
          </a:p>
          <a:p>
            <a:pPr marL="171450" lvl="0" indent="-171450">
              <a:buFont typeface="Arial"/>
              <a:buChar char="•"/>
            </a:pPr>
            <a:r>
              <a:rPr lang="de-DE" sz="1200" b="0" i="0" u="none" strike="noStrike" kern="1200" baseline="0" dirty="0" smtClean="0">
                <a:solidFill>
                  <a:schemeClr val="tx1"/>
                </a:solidFill>
                <a:latin typeface="Arial" charset="0"/>
                <a:ea typeface="+mn-ea"/>
                <a:cs typeface="Arial" charset="0"/>
              </a:rPr>
              <a:t>Phoenix - 8.18 </a:t>
            </a:r>
            <a:r>
              <a:rPr lang="de-DE" sz="1200" b="0" i="0" u="none" strike="noStrike" kern="1200" baseline="0" dirty="0" err="1" smtClean="0">
                <a:solidFill>
                  <a:schemeClr val="tx1"/>
                </a:solidFill>
                <a:latin typeface="Arial" charset="0"/>
                <a:ea typeface="+mn-ea"/>
                <a:cs typeface="Arial" charset="0"/>
              </a:rPr>
              <a:t>lbs</a:t>
            </a:r>
            <a:r>
              <a:rPr lang="de-DE" sz="1200" b="0" i="0" u="none" strike="noStrike" kern="1200" baseline="0" dirty="0" smtClean="0">
                <a:solidFill>
                  <a:schemeClr val="tx1"/>
                </a:solidFill>
                <a:latin typeface="Arial" charset="0"/>
                <a:ea typeface="+mn-ea"/>
                <a:cs typeface="Arial" charset="0"/>
              </a:rPr>
              <a:t> CO2e/ft2 vs. 9.12 </a:t>
            </a:r>
            <a:r>
              <a:rPr lang="de-DE" sz="1200" b="0" i="0" u="none" strike="noStrike" kern="1200" baseline="0" dirty="0" err="1" smtClean="0">
                <a:solidFill>
                  <a:schemeClr val="tx1"/>
                </a:solidFill>
                <a:latin typeface="Arial" charset="0"/>
                <a:ea typeface="+mn-ea"/>
                <a:cs typeface="Arial" charset="0"/>
              </a:rPr>
              <a:t>lbs</a:t>
            </a:r>
            <a:r>
              <a:rPr lang="de-DE" sz="1200" b="0" i="0" u="none" strike="noStrike" kern="1200" baseline="0" dirty="0" smtClean="0">
                <a:solidFill>
                  <a:schemeClr val="tx1"/>
                </a:solidFill>
                <a:latin typeface="Arial" charset="0"/>
                <a:ea typeface="+mn-ea"/>
                <a:cs typeface="Arial" charset="0"/>
              </a:rPr>
              <a:t> CO2e/ft2/</a:t>
            </a:r>
            <a:r>
              <a:rPr lang="de-DE" sz="1200" b="0" i="0" u="none" strike="noStrike" kern="1200" baseline="0" dirty="0" err="1" smtClean="0">
                <a:solidFill>
                  <a:schemeClr val="tx1"/>
                </a:solidFill>
                <a:latin typeface="Arial" charset="0"/>
                <a:ea typeface="+mn-ea"/>
                <a:cs typeface="Arial" charset="0"/>
              </a:rPr>
              <a:t>yr</a:t>
            </a:r>
            <a:endParaRPr lang="en-US" sz="1200" kern="1200" dirty="0" smtClean="0">
              <a:solidFill>
                <a:schemeClr val="tx1"/>
              </a:solidFill>
              <a:effectLst/>
              <a:latin typeface="Arial" charset="0"/>
              <a:ea typeface="+mn-ea"/>
              <a:cs typeface="Arial" charset="0"/>
            </a:endParaRPr>
          </a:p>
          <a:p>
            <a:pPr marL="171450" lvl="0" indent="-171450">
              <a:buFont typeface="Arial"/>
              <a:buChar char="•"/>
            </a:pPr>
            <a:endParaRPr lang="en-US" sz="1200" kern="1200" dirty="0" smtClean="0">
              <a:solidFill>
                <a:schemeClr val="tx1"/>
              </a:solidFill>
              <a:effectLst/>
              <a:latin typeface="Arial" charset="0"/>
              <a:ea typeface="+mn-ea"/>
              <a:cs typeface="Arial" charset="0"/>
            </a:endParaRPr>
          </a:p>
          <a:p>
            <a:r>
              <a:rPr lang="en-US" sz="1200" b="0" i="0" u="none" strike="noStrike" kern="1200" baseline="0" dirty="0" smtClean="0">
                <a:solidFill>
                  <a:schemeClr val="tx1"/>
                </a:solidFill>
                <a:latin typeface="Arial" charset="0"/>
                <a:ea typeface="+mn-ea"/>
                <a:cs typeface="Arial" charset="0"/>
              </a:rPr>
              <a:t>Regional variation has a major impact on the life cycle of these single-family houses. Assuming a 60-year lifetime, a house in Phoenix has over 30% lower emissions than a house in Chicago, due to the milder climate of Phoenix. Transportation emissions for the building materials account for only a small fraction of the embodied GWP, and are almost negligible over the full life cycle.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24</a:t>
            </a:fld>
            <a:endParaRPr lang="en-US"/>
          </a:p>
        </p:txBody>
      </p:sp>
    </p:spTree>
    <p:extLst>
      <p:ext uri="{BB962C8B-B14F-4D97-AF65-F5344CB8AC3E}">
        <p14:creationId xmlns="" xmlns:p14="http://schemas.microsoft.com/office/powerpoint/2010/main" val="39993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lvl="0" indent="0">
              <a:buFont typeface="Arial"/>
              <a:buNone/>
            </a:pPr>
            <a:r>
              <a:rPr lang="en-US" sz="1200" kern="1200" dirty="0" smtClean="0">
                <a:solidFill>
                  <a:schemeClr val="tx1"/>
                </a:solidFill>
                <a:effectLst/>
                <a:latin typeface="Arial" charset="0"/>
                <a:ea typeface="+mn-ea"/>
                <a:cs typeface="Arial" charset="0"/>
              </a:rPr>
              <a:t>The</a:t>
            </a:r>
            <a:r>
              <a:rPr lang="en-US" sz="1200" kern="1200" baseline="0" dirty="0" smtClean="0">
                <a:solidFill>
                  <a:schemeClr val="tx1"/>
                </a:solidFill>
                <a:effectLst/>
                <a:latin typeface="Arial" charset="0"/>
                <a:ea typeface="+mn-ea"/>
                <a:cs typeface="Arial" charset="0"/>
              </a:rPr>
              <a:t> embodied phase </a:t>
            </a:r>
            <a:r>
              <a:rPr lang="en-US" sz="1200" kern="1200" dirty="0" smtClean="0">
                <a:solidFill>
                  <a:schemeClr val="tx1"/>
                </a:solidFill>
                <a:effectLst/>
                <a:latin typeface="Arial" charset="0"/>
                <a:ea typeface="+mn-ea"/>
                <a:cs typeface="Arial" charset="0"/>
              </a:rPr>
              <a:t>accounts for only about 2 to 12% of the overall global warming potential for the life of the home. Single</a:t>
            </a:r>
            <a:r>
              <a:rPr lang="en-US" sz="1200" kern="1200" baseline="0" dirty="0" smtClean="0">
                <a:solidFill>
                  <a:schemeClr val="tx1"/>
                </a:solidFill>
                <a:effectLst/>
                <a:latin typeface="Arial" charset="0"/>
                <a:ea typeface="+mn-ea"/>
                <a:cs typeface="Arial" charset="0"/>
              </a:rPr>
              <a:t> family and multi-family show similar results. (Multifamily - </a:t>
            </a:r>
            <a:r>
              <a:rPr lang="en-US" sz="1200" b="0" i="0" u="none" strike="noStrike" kern="1200" baseline="0" dirty="0" smtClean="0">
                <a:solidFill>
                  <a:schemeClr val="tx1"/>
                </a:solidFill>
                <a:latin typeface="Arial" charset="0"/>
                <a:ea typeface="+mn-ea"/>
                <a:cs typeface="Arial" charset="0"/>
              </a:rPr>
              <a:t>The 60 year cumulative emissions of the concrete buildings are 2.8% lower in Chicago and 5.0% lower in Phoenix than the equivalent wood framed building. )</a:t>
            </a:r>
            <a:endParaRPr lang="en-US" sz="120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MIT research</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considered the buildings’ operational life as a whole system rather than the component material. </a:t>
            </a:r>
            <a:r>
              <a:rPr lang="en-US" sz="1200" kern="1200" baseline="0" dirty="0" smtClean="0">
                <a:solidFill>
                  <a:schemeClr val="tx1"/>
                </a:solidFill>
                <a:effectLst/>
                <a:latin typeface="Arial" charset="0"/>
                <a:ea typeface="+mn-ea"/>
                <a:cs typeface="Arial" charset="0"/>
              </a:rPr>
              <a:t> </a:t>
            </a:r>
            <a:r>
              <a:rPr lang="en-US" dirty="0" smtClean="0"/>
              <a:t>During its life, a</a:t>
            </a:r>
            <a:r>
              <a:rPr lang="en-US" baseline="0" dirty="0" smtClean="0"/>
              <a:t> building (single family or multi-family) </a:t>
            </a:r>
            <a:r>
              <a:rPr lang="en-US" dirty="0" smtClean="0"/>
              <a:t>uses considerable energy. Energy use during the life of a</a:t>
            </a:r>
            <a:r>
              <a:rPr lang="en-US" baseline="0" dirty="0" smtClean="0"/>
              <a:t> </a:t>
            </a:r>
            <a:r>
              <a:rPr lang="en-US" dirty="0" smtClean="0"/>
              <a:t>structure is a key</a:t>
            </a:r>
            <a:r>
              <a:rPr lang="en-US" baseline="0" dirty="0" smtClean="0"/>
              <a:t> </a:t>
            </a:r>
            <a:r>
              <a:rPr lang="en-US" dirty="0" smtClean="0"/>
              <a:t>element in computing its environmental impact and is also a factor</a:t>
            </a:r>
            <a:r>
              <a:rPr lang="en-US" baseline="0" dirty="0" smtClean="0"/>
              <a:t> </a:t>
            </a:r>
            <a:r>
              <a:rPr lang="en-US" dirty="0" smtClean="0"/>
              <a:t>widely recognized for its importance. Each</a:t>
            </a:r>
            <a:r>
              <a:rPr lang="en-US" baseline="0" dirty="0" smtClean="0"/>
              <a:t> </a:t>
            </a:r>
            <a:r>
              <a:rPr lang="en-US" dirty="0" smtClean="0"/>
              <a:t>material makes a contribution to the</a:t>
            </a:r>
            <a:r>
              <a:rPr lang="en-US" baseline="0" dirty="0" smtClean="0"/>
              <a:t> </a:t>
            </a:r>
            <a:r>
              <a:rPr lang="en-US" dirty="0" smtClean="0"/>
              <a:t>thermal insulation, thereby affecting energy use. Energy use is strongly</a:t>
            </a:r>
            <a:r>
              <a:rPr lang="en-US" baseline="0" dirty="0" smtClean="0"/>
              <a:t> </a:t>
            </a:r>
            <a:r>
              <a:rPr lang="en-US" dirty="0" smtClean="0"/>
              <a:t>affected by the mechanical systems used to heat and cool the structure and is</a:t>
            </a:r>
            <a:r>
              <a:rPr lang="en-US" baseline="0" dirty="0" smtClean="0"/>
              <a:t> </a:t>
            </a:r>
            <a:r>
              <a:rPr lang="en-US" dirty="0" smtClean="0"/>
              <a:t>thus directly affected by both design and materials.</a:t>
            </a:r>
          </a:p>
          <a:p>
            <a:endParaRPr lang="en-US" dirty="0" smtClean="0"/>
          </a:p>
          <a:p>
            <a:r>
              <a:rPr lang="en-US" sz="1200" b="0" i="0" u="none" strike="noStrike" kern="1200" baseline="0" dirty="0" smtClean="0">
                <a:solidFill>
                  <a:schemeClr val="tx1"/>
                </a:solidFill>
                <a:latin typeface="Arial" charset="0"/>
                <a:ea typeface="+mn-ea"/>
                <a:cs typeface="Arial" charset="0"/>
              </a:rPr>
              <a:t>The term ‗operating‘ refers only to the energy and emissions associated with the operation of the building throughout the use phase. </a:t>
            </a:r>
            <a:endParaRPr lang="en-US" sz="1200"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82345FD7-5B83-4F26-B17C-A198415123D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Life cycle thinking helps organizations understand and improve their environmental performance while maintaining or improving profits. The MIT study offered a number of improvement opportunities. For ICF structures, significant enhancements were modeled to reduce the buildings lifetime carbon emissions.</a:t>
            </a:r>
            <a:r>
              <a:rPr lang="en-US" dirty="0" smtClean="0">
                <a:effectLst/>
              </a:rPr>
              <a:t> </a:t>
            </a:r>
          </a:p>
          <a:p>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Air Infiltration could be described as the unintentional introduction of outside air into a building – also known as air leakage. Besides the obvious sources of infiltration such as cracks in the building envelope or through windows and doors, infiltration occurs through insulation gaps in the wall cavity and post-construction leakage due to the movement of the wood framing. </a:t>
            </a:r>
            <a:r>
              <a:rPr lang="en-US" sz="1200" b="0" i="0" u="none" strike="noStrike" kern="1200" baseline="0" dirty="0" smtClean="0">
                <a:solidFill>
                  <a:schemeClr val="tx1"/>
                </a:solidFill>
                <a:latin typeface="Arial" charset="0"/>
                <a:ea typeface="+mn-ea"/>
                <a:cs typeface="Arial" charset="0"/>
              </a:rPr>
              <a:t>The air tightness of homes can have a major impact on the HVAC operating energy, and therefore we collected new data to give higher confidence in the air-infiltration values. New blower-door tests of ICF homes across the United States have demonstrated a tight construction system with corresponding advantages in reduced operating energy. </a:t>
            </a:r>
          </a:p>
          <a:p>
            <a:r>
              <a:rPr lang="en-US" sz="1200" kern="1200" dirty="0" smtClean="0">
                <a:solidFill>
                  <a:schemeClr val="tx1"/>
                </a:solidFill>
                <a:latin typeface="Arial" charset="0"/>
                <a:ea typeface="+mn-ea"/>
                <a:cs typeface="Arial" charset="0"/>
              </a:rPr>
              <a:t>Structures built with ICFs provides a tight air barrier, reducing the air infiltration and leaving you with fewer penetration sources, i.e. windows and doors, which are easy to identify and seal.</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26</a:t>
            </a:fld>
            <a:endParaRPr lang="en-US"/>
          </a:p>
        </p:txBody>
      </p:sp>
    </p:spTree>
    <p:extLst>
      <p:ext uri="{BB962C8B-B14F-4D97-AF65-F5344CB8AC3E}">
        <p14:creationId xmlns="" xmlns:p14="http://schemas.microsoft.com/office/powerpoint/2010/main" val="2797478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Arial" charset="0"/>
                <a:ea typeface="+mn-ea"/>
                <a:cs typeface="Arial" charset="0"/>
              </a:rPr>
              <a:t>Moving from a 6 in (15.2 cm) to a 4 in (10.2 cm) core is both cost effective and reduces emissions over the lifetime of the wall assembly, and it should be considered in regions of the country where a 4 in (10.2 cm) core meets structural requirements. </a:t>
            </a:r>
          </a:p>
          <a:p>
            <a:pPr lvl="0"/>
            <a:endParaRPr lang="en-US"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By producing ICF insulation blocks with different panel thicknesses, increasing the tightness of houses, and making a thinner ICF wall, greenhouse gas emissions can be reduced at prices lower than the current market pricing of carbon. </a:t>
            </a:r>
          </a:p>
          <a:p>
            <a:pPr lvl="0"/>
            <a:endParaRPr lang="en-US" sz="1200" kern="1200" dirty="0" smtClean="0">
              <a:solidFill>
                <a:schemeClr val="tx1"/>
              </a:solidFill>
              <a:effectLst/>
              <a:latin typeface="Arial" charset="0"/>
              <a:ea typeface="+mn-ea"/>
              <a:cs typeface="Arial" charset="0"/>
            </a:endParaRPr>
          </a:p>
          <a:p>
            <a:pPr lvl="0"/>
            <a:r>
              <a:rPr lang="en-US" sz="1200" kern="1200" dirty="0" smtClean="0">
                <a:solidFill>
                  <a:schemeClr val="tx1"/>
                </a:solidFill>
                <a:effectLst/>
                <a:latin typeface="Arial" charset="0"/>
                <a:ea typeface="+mn-ea"/>
                <a:cs typeface="Arial" charset="0"/>
              </a:rPr>
              <a:t>Similar to the commercial building model, increasing (</a:t>
            </a:r>
            <a:r>
              <a:rPr lang="en-US" sz="1200" b="0" i="0" u="none" strike="noStrike" kern="1200" baseline="0" dirty="0" smtClean="0">
                <a:solidFill>
                  <a:schemeClr val="tx1"/>
                </a:solidFill>
                <a:latin typeface="Arial" charset="0"/>
                <a:ea typeface="+mn-ea"/>
                <a:cs typeface="Arial" charset="0"/>
              </a:rPr>
              <a:t>supplementary </a:t>
            </a:r>
            <a:r>
              <a:rPr lang="en-US" sz="1200" b="0" i="0" u="none" strike="noStrike" kern="1200" baseline="0" dirty="0" err="1" smtClean="0">
                <a:solidFill>
                  <a:schemeClr val="tx1"/>
                </a:solidFill>
                <a:latin typeface="Arial" charset="0"/>
                <a:ea typeface="+mn-ea"/>
                <a:cs typeface="Arial" charset="0"/>
              </a:rPr>
              <a:t>cementitious</a:t>
            </a:r>
            <a:r>
              <a:rPr lang="en-US" sz="1200" b="0" i="0" u="none" strike="noStrike" kern="1200" baseline="0" dirty="0" smtClean="0">
                <a:solidFill>
                  <a:schemeClr val="tx1"/>
                </a:solidFill>
                <a:latin typeface="Arial" charset="0"/>
                <a:ea typeface="+mn-ea"/>
                <a:cs typeface="Arial" charset="0"/>
              </a:rPr>
              <a:t> materials) </a:t>
            </a:r>
            <a:r>
              <a:rPr lang="en-US" sz="1200" kern="1200" dirty="0" smtClean="0">
                <a:solidFill>
                  <a:schemeClr val="tx1"/>
                </a:solidFill>
                <a:effectLst/>
                <a:latin typeface="Arial" charset="0"/>
                <a:ea typeface="+mn-ea"/>
                <a:cs typeface="Arial" charset="0"/>
              </a:rPr>
              <a:t>SCM substitution from 10% to 50% in the ICF house reduces the pre-use GWP by 12% to 14%. Similar results are found for the multifamily study.</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A major advancement of the MIT research was the incorporation of a cost-effective analysis to determine whether or not a given construction strategy made economic sense. </a:t>
            </a:r>
          </a:p>
          <a:p>
            <a:r>
              <a:rPr lang="en-US" sz="1200" b="0" i="0" u="none" strike="noStrike" kern="1200" baseline="0" dirty="0" smtClean="0">
                <a:solidFill>
                  <a:schemeClr val="tx1"/>
                </a:solidFill>
                <a:latin typeface="Arial" charset="0"/>
                <a:ea typeface="+mn-ea"/>
                <a:cs typeface="Arial" charset="0"/>
              </a:rPr>
              <a:t>Two important factors in any LCCA are the time frame of the study and the discount rate. Predicting the exact expected useful life of a building is not possible; however, a time frame of 60 years is used for the analysis, to correspond to the LCA analysis period described above. The real discount rate takes into account the time value of money. </a:t>
            </a:r>
          </a:p>
          <a:p>
            <a:r>
              <a:rPr lang="en-US" sz="1200" b="0" i="0" u="none" strike="noStrike" kern="1200" baseline="0" dirty="0" smtClean="0">
                <a:solidFill>
                  <a:schemeClr val="tx1"/>
                </a:solidFill>
                <a:latin typeface="Arial" charset="0"/>
                <a:ea typeface="+mn-ea"/>
                <a:cs typeface="Arial" charset="0"/>
              </a:rPr>
              <a:t>Beyond understanding the economic implications of different construction systems, the goal of this research is to combine the understanding of economic and environmental implications of different types of construction to realize more sustainable solutions. Cost is an important consideration by all builders and consumers, but most previous work has focused on understanding the environmental impacts of different forms of construction. There is a lack of research, however, that integrates the two together to determine which environmental reductions are economically sound decisions. </a:t>
            </a:r>
          </a:p>
          <a:p>
            <a:endParaRPr lang="en-US" sz="1200" b="0" i="0" u="none" strike="noStrike"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(used real discount rate of 2.3%, the real discount rate for 2011 provided by Circular A-94 which governs the discount rate for regulatory analysis, as the expected discount rate (Office of Management and Budget 2010))</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28</a:t>
            </a:fld>
            <a:endParaRPr lang="en-US"/>
          </a:p>
        </p:txBody>
      </p:sp>
    </p:spTree>
    <p:extLst>
      <p:ext uri="{BB962C8B-B14F-4D97-AF65-F5344CB8AC3E}">
        <p14:creationId xmlns="" xmlns:p14="http://schemas.microsoft.com/office/powerpoint/2010/main" val="565654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The report found ICF construction is a more expensive construction alternative than light-frame wood construction but offers lower energy costs in the use phase. Accounting for a range of construction costs and discount rates, the relative life cycle costs for ICF construction (compared to light-frame wood) is $2.36-$4.09/ft2 ($25-44/m2) of wall area higher in Chicago and -$0.08 to $4.15/ft2 (-$1 to $45/m2) of wall area in Phoenix.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That is to put it in dollars for the total wall</a:t>
            </a:r>
            <a:r>
              <a:rPr lang="en-US" sz="1200" kern="1200" baseline="0" dirty="0" smtClean="0">
                <a:solidFill>
                  <a:schemeClr val="tx1"/>
                </a:solidFill>
                <a:effectLst/>
                <a:latin typeface="Arial" charset="0"/>
                <a:ea typeface="+mn-ea"/>
                <a:cs typeface="Arial" charset="0"/>
              </a:rPr>
              <a:t> area</a:t>
            </a:r>
            <a:r>
              <a:rPr lang="en-US" sz="1200" kern="1200" dirty="0" smtClean="0">
                <a:solidFill>
                  <a:schemeClr val="tx1"/>
                </a:solidFill>
                <a:effectLst/>
                <a:latin typeface="Arial" charset="0"/>
                <a:ea typeface="+mn-ea"/>
                <a:cs typeface="Arial" charset="0"/>
              </a:rPr>
              <a:t>, $2,425 (per floor)</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in our Chicago single family model</a:t>
            </a:r>
            <a:r>
              <a:rPr lang="en-US" sz="1200" kern="1200" baseline="0" dirty="0" smtClean="0">
                <a:solidFill>
                  <a:schemeClr val="tx1"/>
                </a:solidFill>
                <a:effectLst/>
                <a:latin typeface="Arial" charset="0"/>
                <a:ea typeface="+mn-ea"/>
                <a:cs typeface="Arial" charset="0"/>
              </a:rPr>
              <a:t> ($3.25x752sf), mid range. And $1,530 (per floor) ($2.04x752sf) mid range in Phoenix.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The focus of this LCCA is to understand the economic and environmental impact of the thermal performance of different wall systems in residential construction. </a:t>
            </a: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effectLst/>
                <a:latin typeface="Arial" charset="0"/>
                <a:ea typeface="+mn-ea"/>
                <a:cs typeface="Arial" charset="0"/>
              </a:rPr>
              <a:t>Over </a:t>
            </a:r>
            <a:r>
              <a:rPr lang="en-US" sz="1200" kern="1200" dirty="0" smtClean="0">
                <a:solidFill>
                  <a:schemeClr val="tx1"/>
                </a:solidFill>
                <a:effectLst/>
                <a:latin typeface="Arial" charset="0"/>
                <a:ea typeface="+mn-ea"/>
                <a:cs typeface="Arial" charset="0"/>
              </a:rPr>
              <a:t>the total life cycle cost, however, ICF construction increases the price of a house by less than 5%.</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29</a:t>
            </a:fld>
            <a:endParaRPr lang="en-US"/>
          </a:p>
        </p:txBody>
      </p:sp>
    </p:spTree>
    <p:extLst>
      <p:ext uri="{BB962C8B-B14F-4D97-AF65-F5344CB8AC3E}">
        <p14:creationId xmlns="" xmlns:p14="http://schemas.microsoft.com/office/powerpoint/2010/main" val="392604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The goals of the research are:</a:t>
            </a:r>
          </a:p>
          <a:p>
            <a:endParaRPr lang="en-US" dirty="0" smtClean="0"/>
          </a:p>
          <a:p>
            <a:pPr>
              <a:buFont typeface="Arial" pitchFamily="34" charset="0"/>
              <a:buChar char="•"/>
            </a:pPr>
            <a:r>
              <a:rPr lang="en-US" dirty="0" smtClean="0"/>
              <a:t>Identify areas in which concrete excels</a:t>
            </a:r>
          </a:p>
          <a:p>
            <a:pPr>
              <a:buFont typeface="Arial" pitchFamily="34" charset="0"/>
              <a:buChar char="•"/>
            </a:pPr>
            <a:r>
              <a:rPr lang="en-US" dirty="0" smtClean="0"/>
              <a:t>Identify opportunities for improvement</a:t>
            </a:r>
          </a:p>
          <a:p>
            <a:pPr>
              <a:buFont typeface="Arial" pitchFamily="34" charset="0"/>
              <a:buChar char="•"/>
            </a:pPr>
            <a:r>
              <a:rPr lang="en-US" dirty="0" smtClean="0"/>
              <a:t>Create solid technical basis for future industry development</a:t>
            </a:r>
          </a:p>
          <a:p>
            <a:endParaRPr lang="en-US" dirty="0"/>
          </a:p>
        </p:txBody>
      </p:sp>
      <p:sp>
        <p:nvSpPr>
          <p:cNvPr id="4" name="Slide Number Placeholder 3"/>
          <p:cNvSpPr>
            <a:spLocks noGrp="1"/>
          </p:cNvSpPr>
          <p:nvPr>
            <p:ph type="sldNum" sz="quarter" idx="10"/>
          </p:nvPr>
        </p:nvSpPr>
        <p:spPr/>
        <p:txBody>
          <a:bodyPr/>
          <a:lstStyle/>
          <a:p>
            <a:fld id="{E778BFCA-7435-4A98-9CD0-376F28A92E1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Methods, Impacts, and Opportunities in the Concrete Building Life Cycle can be downloaded from the MIT </a:t>
            </a:r>
            <a:r>
              <a:rPr lang="en-US" sz="1200" kern="1200" baseline="0" dirty="0" smtClean="0">
                <a:solidFill>
                  <a:schemeClr val="tx1"/>
                </a:solidFill>
                <a:latin typeface="Arial" charset="0"/>
                <a:ea typeface="+mn-ea"/>
                <a:cs typeface="Arial" charset="0"/>
              </a:rPr>
              <a:t>Concrete Sustainability Hub web site at http://web.mit.edu/ </a:t>
            </a:r>
            <a:r>
              <a:rPr lang="en-US" sz="1200" kern="1200" baseline="0" dirty="0" err="1" smtClean="0">
                <a:solidFill>
                  <a:schemeClr val="tx1"/>
                </a:solidFill>
                <a:latin typeface="Arial" charset="0"/>
                <a:ea typeface="+mn-ea"/>
                <a:cs typeface="Arial" charset="0"/>
              </a:rPr>
              <a:t>cshub</a:t>
            </a:r>
            <a:r>
              <a:rPr lang="en-US" sz="1200" kern="1200" baseline="0" dirty="0" smtClean="0">
                <a:solidFill>
                  <a:schemeClr val="tx1"/>
                </a:solidFill>
                <a:latin typeface="Arial" charset="0"/>
                <a:ea typeface="+mn-ea"/>
                <a:cs typeface="Arial" charset="0"/>
              </a:rPr>
              <a:t>.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98FDA1-F5A3-4355-B3C1-0E982BDC3BC6}" type="slidenum">
              <a:rPr lang="en-US"/>
              <a:pPr>
                <a:defRPr/>
              </a:pPr>
              <a:t>4</a:t>
            </a:fld>
            <a:endParaRPr lang="en-US"/>
          </a:p>
        </p:txBody>
      </p:sp>
      <p:sp>
        <p:nvSpPr>
          <p:cNvPr id="34819"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Hub is organized into three areas or platforms:</a:t>
            </a:r>
          </a:p>
          <a:p>
            <a:pPr>
              <a:buFontTx/>
              <a:buChar char="•"/>
            </a:pPr>
            <a:r>
              <a:rPr lang="en-US" dirty="0" smtClean="0"/>
              <a:t>Concrete Science</a:t>
            </a:r>
          </a:p>
          <a:p>
            <a:pPr>
              <a:buFontTx/>
              <a:buChar char="•"/>
            </a:pPr>
            <a:r>
              <a:rPr lang="en-US" dirty="0" smtClean="0"/>
              <a:t>Building Technology</a:t>
            </a:r>
          </a:p>
          <a:p>
            <a:pPr>
              <a:buFontTx/>
              <a:buChar char="•"/>
            </a:pPr>
            <a:r>
              <a:rPr lang="en-US" dirty="0" smtClean="0"/>
              <a:t>And Econometrics</a:t>
            </a:r>
          </a:p>
          <a:p>
            <a:endParaRPr lang="en-US" dirty="0" smtClean="0"/>
          </a:p>
          <a:p>
            <a:r>
              <a:rPr lang="en-US" dirty="0" smtClean="0"/>
              <a:t>This interdisciplinary approach will provide us a unique opportunity to:</a:t>
            </a:r>
          </a:p>
          <a:p>
            <a:pPr>
              <a:buFontTx/>
              <a:buChar char="•"/>
            </a:pPr>
            <a:r>
              <a:rPr lang="en-US" dirty="0" smtClean="0"/>
              <a:t>Develop a comprehensive analysis of where we are today</a:t>
            </a:r>
          </a:p>
          <a:p>
            <a:pPr>
              <a:buFontTx/>
              <a:buChar char="•"/>
            </a:pPr>
            <a:r>
              <a:rPr lang="en-US" dirty="0" smtClean="0"/>
              <a:t>Be leaders in advancing  even greater sustainability in construction</a:t>
            </a:r>
          </a:p>
          <a:p>
            <a:pPr>
              <a:buFontTx/>
              <a:buChar char="•"/>
            </a:pPr>
            <a:r>
              <a:rPr lang="en-US" dirty="0" smtClean="0"/>
              <a:t>And better understand the economic impacts of sustainable construction solutions</a:t>
            </a:r>
          </a:p>
          <a:p>
            <a:endParaRPr lang="en-US" dirty="0" smtClean="0"/>
          </a:p>
          <a:p>
            <a:r>
              <a:rPr lang="en-US" dirty="0" smtClean="0"/>
              <a:t>MIT has truly assembled a “dream team” of researchers to work together through the Hub.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E59CD9F1-63C7-4E5A-9441-CBA53C863F4B}" type="slidenum">
              <a:rPr lang="en-US"/>
              <a:pPr>
                <a:defRPr/>
              </a:pPr>
              <a:t>5</a:t>
            </a:fld>
            <a:endParaRPr lang="en-US"/>
          </a:p>
        </p:txBody>
      </p:sp>
      <p:sp>
        <p:nvSpPr>
          <p:cNvPr id="50179"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2543">
              <a:defRPr/>
            </a:pPr>
            <a:r>
              <a:rPr lang="en-US" dirty="0" smtClean="0"/>
              <a:t>One of the most critical issues for a sustainable development of concrete as the backbone material for infrastructure and housing is to address the CO2 footprint of concrete materials. The MIT concrete science</a:t>
            </a:r>
            <a:r>
              <a:rPr lang="en-US" baseline="0" dirty="0" smtClean="0"/>
              <a:t> team are proposing</a:t>
            </a:r>
            <a:r>
              <a:rPr lang="en-US" dirty="0" smtClean="0"/>
              <a:t> new ways to address this issue.</a:t>
            </a:r>
            <a:r>
              <a:rPr lang="en-US" baseline="0" dirty="0" smtClean="0"/>
              <a:t> Some strategies include producing higher cement mortar strengths with less material, reducing the energy of cement processing and improving chemical stability.</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1E96A9C-CAA8-4E7D-AE9D-9508603B8F4E}" type="slidenum">
              <a:rPr lang="en-US"/>
              <a:pPr>
                <a:defRPr/>
              </a:pPr>
              <a:t>6</a:t>
            </a:fld>
            <a:endParaRPr lang="en-US"/>
          </a:p>
        </p:txBody>
      </p:sp>
      <p:sp>
        <p:nvSpPr>
          <p:cNvPr id="36867"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Building</a:t>
            </a:r>
            <a:r>
              <a:rPr lang="en-US" baseline="0" dirty="0" smtClean="0"/>
              <a:t> Technology Platform has the following Mission:</a:t>
            </a:r>
            <a:endParaRPr lang="en-US" dirty="0" smtClean="0"/>
          </a:p>
          <a:p>
            <a:endParaRPr lang="en-US" dirty="0" smtClean="0"/>
          </a:p>
          <a:p>
            <a:r>
              <a:rPr lang="en-US" dirty="0" smtClean="0"/>
              <a:t>Life Cycle Assessment (LCA) of Concrete Buildings and Pavements to Identify Impacts and Opportunities</a:t>
            </a:r>
          </a:p>
          <a:p>
            <a:r>
              <a:rPr lang="en-US" dirty="0" smtClean="0"/>
              <a:t>Research Topics:</a:t>
            </a:r>
          </a:p>
          <a:p>
            <a:pPr lvl="1"/>
            <a:r>
              <a:rPr lang="en-US" dirty="0" smtClean="0"/>
              <a:t>Material Flow Analysis</a:t>
            </a:r>
          </a:p>
          <a:p>
            <a:pPr lvl="1"/>
            <a:r>
              <a:rPr lang="en-US" dirty="0" smtClean="0"/>
              <a:t>LCA of commercial buildings</a:t>
            </a:r>
          </a:p>
          <a:p>
            <a:pPr lvl="1"/>
            <a:r>
              <a:rPr lang="en-US" dirty="0" smtClean="0"/>
              <a:t>LCA of residential buildings</a:t>
            </a:r>
          </a:p>
          <a:p>
            <a:pPr lvl="1"/>
            <a:r>
              <a:rPr lang="en-US" dirty="0" smtClean="0"/>
              <a:t>LCA of pavements</a:t>
            </a:r>
          </a:p>
          <a:p>
            <a:pPr lvl="1"/>
            <a:r>
              <a:rPr lang="en-US" dirty="0" smtClean="0"/>
              <a:t>LCCA of building materials</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6F28B04-591E-4B9B-ADD8-49BEAFB255A3}" type="slidenum">
              <a:rPr lang="en-US"/>
              <a:pPr>
                <a:defRPr/>
              </a:pPr>
              <a:t>7</a:t>
            </a:fld>
            <a:endParaRPr lang="en-US"/>
          </a:p>
        </p:txBody>
      </p:sp>
      <p:sp>
        <p:nvSpPr>
          <p:cNvPr id="40963" name="Rectangle 2"/>
          <p:cNvSpPr>
            <a:spLocks noGrp="1" noRot="1" noChangeAspect="1" noChangeArrowheads="1" noTextEdit="1"/>
          </p:cNvSpPr>
          <p:nvPr>
            <p:ph type="sldImg"/>
          </p:nvPr>
        </p:nvSpPr>
        <p:spPr bwMode="auto">
          <a:xfrm>
            <a:off x="1239838" y="703263"/>
            <a:ext cx="4689475" cy="3517900"/>
          </a:xfrm>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a:t>
            </a:r>
            <a:r>
              <a:rPr lang="en-US" baseline="0" dirty="0" smtClean="0"/>
              <a:t> the U.S., operating residential buildings emit 21% of all the greenhouse gases emitted in the country. Therefore, it makes sense for us to look at ways to improve energy efficiency. Life cycle assessment offers a tool and methodology for us to identify potential energy savings.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 standardized LCA methodology is critical in order to increase the consistency of LCA for residential buildings. The MIT research supports standardization by proposing good practices for conducting LCA on buildings.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It is important that LCAs use a comprehensive life cycle perspective and provide transparency with regards to the data, scope, boundaries, functional units and other important LCA parameters.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664627"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664628"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663591" name="Image" r:id="rId9"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iming>
    <p:tnLst>
      <p:par>
        <p:cTn id="1" dur="indefinite" restart="never" nodeType="tmRoot"/>
      </p:par>
    </p:tnLst>
  </p:timing>
  <p:hf sldNum="0"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MIT Research: Life Cycle Assessment of Residential Buildings</a:t>
            </a:r>
            <a:endParaRPr lang="en-US" sz="4000" dirty="0">
              <a:solidFill>
                <a:schemeClr val="tx1"/>
              </a:solidFill>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pic>
        <p:nvPicPr>
          <p:cNvPr id="4" name="Content Placeholder 3" descr="Transparency.jpg"/>
          <p:cNvPicPr>
            <a:picLocks noGrp="1" noChangeAspect="1"/>
          </p:cNvPicPr>
          <p:nvPr>
            <p:ph idx="1"/>
          </p:nvPr>
        </p:nvPicPr>
        <p:blipFill>
          <a:blip r:embed="rId3">
            <a:extLst>
              <a:ext uri="{28A0092B-C50C-407E-A947-70E740481C1C}">
                <a14:useLocalDpi xmlns="" xmlns:a14="http://schemas.microsoft.com/office/drawing/2010/main" val="0"/>
              </a:ext>
            </a:extLst>
          </a:blip>
          <a:srcRect t="19879" b="19879"/>
          <a:stretch>
            <a:fillRect/>
          </a:stretch>
        </p:blipFill>
        <p:spPr/>
      </p:pic>
    </p:spTree>
    <p:extLst>
      <p:ext uri="{BB962C8B-B14F-4D97-AF65-F5344CB8AC3E}">
        <p14:creationId xmlns="" xmlns:p14="http://schemas.microsoft.com/office/powerpoint/2010/main" val="3281387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Perspective</a:t>
            </a:r>
            <a:endParaRPr lang="en-US" dirty="0"/>
          </a:p>
        </p:txBody>
      </p:sp>
      <p:pic>
        <p:nvPicPr>
          <p:cNvPr id="4" name="Content Placeholder 3" descr="System Boundries for Commercial Building.jpg"/>
          <p:cNvPicPr>
            <a:picLocks noGrp="1" noChangeAspect="1"/>
          </p:cNvPicPr>
          <p:nvPr>
            <p:ph idx="1"/>
          </p:nvPr>
        </p:nvPicPr>
        <p:blipFill>
          <a:blip r:embed="rId3" cstate="print"/>
          <a:srcRect l="4590" t="12409" r="8110" b="22351"/>
          <a:stretch>
            <a:fillRect/>
          </a:stretch>
        </p:blipFill>
        <p:spPr>
          <a:xfrm>
            <a:off x="276445" y="1383263"/>
            <a:ext cx="8420986" cy="471982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Unit</a:t>
            </a:r>
            <a:endParaRPr lang="en-US" dirty="0"/>
          </a:p>
        </p:txBody>
      </p:sp>
      <p:pic>
        <p:nvPicPr>
          <p:cNvPr id="4" name="Content Placeholder 3" descr="article-page-main-ehow-images-a07-fn-cl-calculate-feet-per-square-foot-800x800.jpg"/>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l="53" r="-202"/>
          <a:stretch/>
        </p:blipFill>
        <p:spPr>
          <a:xfrm>
            <a:off x="2257584" y="1543050"/>
            <a:ext cx="4640590" cy="4530725"/>
          </a:xfrm>
        </p:spPr>
      </p:pic>
    </p:spTree>
    <p:extLst>
      <p:ext uri="{BB962C8B-B14F-4D97-AF65-F5344CB8AC3E}">
        <p14:creationId xmlns="" xmlns:p14="http://schemas.microsoft.com/office/powerpoint/2010/main" val="117670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Structural Systems Considered</a:t>
            </a:r>
            <a:endParaRPr lang="en-US" dirty="0"/>
          </a:p>
        </p:txBody>
      </p:sp>
      <p:pic>
        <p:nvPicPr>
          <p:cNvPr id="8" name="Content Placeholder 7" descr="WOOD FRAMING APP.png"/>
          <p:cNvPicPr>
            <a:picLocks noGrp="1" noChangeAspect="1"/>
          </p:cNvPicPr>
          <p:nvPr>
            <p:ph sz="half" idx="2"/>
          </p:nvPr>
        </p:nvPicPr>
        <p:blipFill>
          <a:blip r:embed="rId3">
            <a:extLst>
              <a:ext uri="{28A0092B-C50C-407E-A947-70E740481C1C}">
                <a14:useLocalDpi xmlns="" xmlns:a14="http://schemas.microsoft.com/office/drawing/2010/main" val="0"/>
              </a:ext>
            </a:extLst>
          </a:blip>
          <a:srcRect t="-23564" b="-23564"/>
          <a:stretch>
            <a:fillRect/>
          </a:stretch>
        </p:blipFill>
        <p:spPr/>
      </p:pic>
      <p:sp>
        <p:nvSpPr>
          <p:cNvPr id="9" name="TextBox 8"/>
          <p:cNvSpPr txBox="1"/>
          <p:nvPr/>
        </p:nvSpPr>
        <p:spPr>
          <a:xfrm>
            <a:off x="399912" y="5535393"/>
            <a:ext cx="4162290" cy="4001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dirty="0" smtClean="0"/>
              <a:t>Insulated Concrete Forms (ICF)</a:t>
            </a:r>
          </a:p>
        </p:txBody>
      </p:sp>
      <p:sp>
        <p:nvSpPr>
          <p:cNvPr id="11" name="TextBox 10"/>
          <p:cNvSpPr txBox="1"/>
          <p:nvPr/>
        </p:nvSpPr>
        <p:spPr>
          <a:xfrm>
            <a:off x="5255614" y="5546674"/>
            <a:ext cx="3508203" cy="40011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dirty="0" smtClean="0"/>
              <a:t>Traditional Wood Framing</a:t>
            </a:r>
          </a:p>
        </p:txBody>
      </p:sp>
      <p:pic>
        <p:nvPicPr>
          <p:cNvPr id="13" name="Content Placeholder 12" descr="insulated-concrete-form.jpg"/>
          <p:cNvPicPr>
            <a:picLocks noGrp="1" noChangeAspect="1"/>
          </p:cNvPicPr>
          <p:nvPr>
            <p:ph sz="half" idx="1"/>
          </p:nvPr>
        </p:nvPicPr>
        <p:blipFill>
          <a:blip r:embed="rId4">
            <a:extLst>
              <a:ext uri="{28A0092B-C50C-407E-A947-70E740481C1C}">
                <a14:useLocalDpi xmlns="" xmlns:a14="http://schemas.microsoft.com/office/drawing/2010/main" val="0"/>
              </a:ext>
            </a:extLst>
          </a:blip>
          <a:srcRect l="5431" r="5431"/>
          <a:stretch>
            <a:fillRect/>
          </a:stretch>
        </p:blipFill>
        <p:spPr>
          <a:xfrm>
            <a:off x="1005919" y="2107527"/>
            <a:ext cx="2957353" cy="3317722"/>
          </a:xfrm>
        </p:spPr>
      </p:pic>
    </p:spTree>
    <p:extLst>
      <p:ext uri="{BB962C8B-B14F-4D97-AF65-F5344CB8AC3E}">
        <p14:creationId xmlns="" xmlns:p14="http://schemas.microsoft.com/office/powerpoint/2010/main" val="2470455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F_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59666" y="1574800"/>
            <a:ext cx="4572000" cy="3184398"/>
          </a:xfrm>
          <a:prstGeom prst="rect">
            <a:avLst/>
          </a:prstGeom>
        </p:spPr>
      </p:pic>
      <p:sp>
        <p:nvSpPr>
          <p:cNvPr id="4" name="Title 3"/>
          <p:cNvSpPr>
            <a:spLocks noGrp="1"/>
          </p:cNvSpPr>
          <p:nvPr>
            <p:ph type="title"/>
          </p:nvPr>
        </p:nvSpPr>
        <p:spPr/>
        <p:txBody>
          <a:bodyPr/>
          <a:lstStyle/>
          <a:p>
            <a:r>
              <a:rPr lang="en-US" dirty="0" smtClean="0"/>
              <a:t>Benchmark Single Family Building</a:t>
            </a:r>
            <a:endParaRPr lang="en-US" dirty="0"/>
          </a:p>
        </p:txBody>
      </p:sp>
      <p:pic>
        <p:nvPicPr>
          <p:cNvPr id="8" name="Picture 2"/>
          <p:cNvPicPr>
            <a:picLocks noChangeAspect="1" noChangeArrowheads="1"/>
          </p:cNvPicPr>
          <p:nvPr/>
        </p:nvPicPr>
        <p:blipFill>
          <a:blip r:embed="rId4" cstate="screen"/>
          <a:srcRect/>
          <a:stretch>
            <a:fillRect/>
          </a:stretch>
        </p:blipFill>
        <p:spPr bwMode="auto">
          <a:xfrm>
            <a:off x="5667375" y="4501482"/>
            <a:ext cx="2944998" cy="201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5" cstate="screen"/>
          <a:srcRect/>
          <a:stretch>
            <a:fillRect/>
          </a:stretch>
        </p:blipFill>
        <p:spPr bwMode="auto">
          <a:xfrm>
            <a:off x="680483" y="4574803"/>
            <a:ext cx="3062177" cy="1995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bwMode="auto">
          <a:xfrm>
            <a:off x="425302" y="5821134"/>
            <a:ext cx="2232837"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Phoenix</a:t>
            </a:r>
          </a:p>
        </p:txBody>
      </p:sp>
      <p:sp>
        <p:nvSpPr>
          <p:cNvPr id="7" name="Text Placeholder 5"/>
          <p:cNvSpPr txBox="1">
            <a:spLocks/>
          </p:cNvSpPr>
          <p:nvPr/>
        </p:nvSpPr>
        <p:spPr bwMode="auto">
          <a:xfrm>
            <a:off x="5387841" y="5778603"/>
            <a:ext cx="211874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Chicago</a:t>
            </a:r>
          </a:p>
        </p:txBody>
      </p:sp>
      <p:sp>
        <p:nvSpPr>
          <p:cNvPr id="10" name="TextBox 9"/>
          <p:cNvSpPr txBox="1"/>
          <p:nvPr/>
        </p:nvSpPr>
        <p:spPr>
          <a:xfrm>
            <a:off x="850604" y="1850067"/>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2 stories</a:t>
            </a:r>
          </a:p>
          <a:p>
            <a:r>
              <a:rPr lang="en-US" sz="2400" b="1" dirty="0" smtClean="0"/>
              <a:t>2,400 ft</a:t>
            </a:r>
            <a:r>
              <a:rPr lang="en-US" sz="2400" b="1" baseline="30000" dirty="0" smtClean="0"/>
              <a:t>2</a:t>
            </a:r>
          </a:p>
        </p:txBody>
      </p:sp>
      <p:sp>
        <p:nvSpPr>
          <p:cNvPr id="11" name="TextBox 10"/>
          <p:cNvSpPr txBox="1"/>
          <p:nvPr/>
        </p:nvSpPr>
        <p:spPr>
          <a:xfrm>
            <a:off x="838888" y="2869809"/>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ICF</a:t>
            </a:r>
          </a:p>
          <a:p>
            <a:r>
              <a:rPr lang="en-US" sz="2400" b="1" dirty="0" smtClean="0"/>
              <a:t>Wood</a:t>
            </a:r>
            <a:endParaRPr lang="en-US" sz="2400" b="1" baseline="30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F_Persp3.ps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273300"/>
            <a:ext cx="9144000" cy="2305854"/>
          </a:xfrm>
          <a:prstGeom prst="rect">
            <a:avLst/>
          </a:prstGeom>
        </p:spPr>
      </p:pic>
      <p:sp>
        <p:nvSpPr>
          <p:cNvPr id="4" name="Title 3"/>
          <p:cNvSpPr>
            <a:spLocks noGrp="1"/>
          </p:cNvSpPr>
          <p:nvPr>
            <p:ph type="title"/>
          </p:nvPr>
        </p:nvSpPr>
        <p:spPr/>
        <p:txBody>
          <a:bodyPr/>
          <a:lstStyle/>
          <a:p>
            <a:r>
              <a:rPr lang="en-US" dirty="0" smtClean="0"/>
              <a:t>Benchmark Multi-Family Building</a:t>
            </a:r>
            <a:endParaRPr lang="en-US" dirty="0"/>
          </a:p>
        </p:txBody>
      </p:sp>
      <p:pic>
        <p:nvPicPr>
          <p:cNvPr id="8" name="Picture 2"/>
          <p:cNvPicPr>
            <a:picLocks noChangeAspect="1" noChangeArrowheads="1"/>
          </p:cNvPicPr>
          <p:nvPr/>
        </p:nvPicPr>
        <p:blipFill>
          <a:blip r:embed="rId4" cstate="screen"/>
          <a:srcRect/>
          <a:stretch>
            <a:fillRect/>
          </a:stretch>
        </p:blipFill>
        <p:spPr bwMode="auto">
          <a:xfrm>
            <a:off x="5667375" y="4501482"/>
            <a:ext cx="2944998" cy="201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5" cstate="screen"/>
          <a:srcRect/>
          <a:stretch>
            <a:fillRect/>
          </a:stretch>
        </p:blipFill>
        <p:spPr bwMode="auto">
          <a:xfrm>
            <a:off x="680483" y="4574803"/>
            <a:ext cx="3062177" cy="1995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bwMode="auto">
          <a:xfrm>
            <a:off x="425302" y="5821134"/>
            <a:ext cx="2232837"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Phoenix</a:t>
            </a:r>
          </a:p>
        </p:txBody>
      </p:sp>
      <p:sp>
        <p:nvSpPr>
          <p:cNvPr id="7" name="Text Placeholder 5"/>
          <p:cNvSpPr txBox="1">
            <a:spLocks/>
          </p:cNvSpPr>
          <p:nvPr/>
        </p:nvSpPr>
        <p:spPr bwMode="auto">
          <a:xfrm>
            <a:off x="5387841" y="5778603"/>
            <a:ext cx="211874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Chicago</a:t>
            </a:r>
          </a:p>
        </p:txBody>
      </p:sp>
      <p:sp>
        <p:nvSpPr>
          <p:cNvPr id="10" name="TextBox 9"/>
          <p:cNvSpPr txBox="1"/>
          <p:nvPr/>
        </p:nvSpPr>
        <p:spPr>
          <a:xfrm>
            <a:off x="3729271" y="1405567"/>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4 stories</a:t>
            </a:r>
          </a:p>
          <a:p>
            <a:r>
              <a:rPr lang="en-US" sz="2400" b="1" dirty="0" smtClean="0"/>
              <a:t>33,763 ft</a:t>
            </a:r>
            <a:r>
              <a:rPr lang="en-US" sz="2400" b="1" baseline="30000" dirty="0" smtClean="0"/>
              <a:t>2</a:t>
            </a:r>
          </a:p>
        </p:txBody>
      </p:sp>
      <p:sp>
        <p:nvSpPr>
          <p:cNvPr id="11" name="TextBox 10"/>
          <p:cNvSpPr txBox="1"/>
          <p:nvPr/>
        </p:nvSpPr>
        <p:spPr>
          <a:xfrm>
            <a:off x="5770721" y="1409309"/>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ICF</a:t>
            </a:r>
          </a:p>
          <a:p>
            <a:r>
              <a:rPr lang="en-US" sz="2400" b="1" dirty="0" smtClean="0"/>
              <a:t>Wood</a:t>
            </a:r>
            <a:endParaRPr lang="en-US" sz="2400" b="1" baseline="30000" dirty="0" smtClean="0"/>
          </a:p>
        </p:txBody>
      </p:sp>
    </p:spTree>
    <p:extLst>
      <p:ext uri="{BB962C8B-B14F-4D97-AF65-F5344CB8AC3E}">
        <p14:creationId xmlns="" xmlns:p14="http://schemas.microsoft.com/office/powerpoint/2010/main" val="3591958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Structures</a:t>
            </a:r>
            <a:endParaRPr lang="en-US" dirty="0"/>
          </a:p>
        </p:txBody>
      </p:sp>
      <p:pic>
        <p:nvPicPr>
          <p:cNvPr id="7" name="Content Placeholder 6"/>
          <p:cNvPicPr>
            <a:picLocks noGrp="1" noChangeAspect="1"/>
          </p:cNvPicPr>
          <p:nvPr>
            <p:ph sz="half" idx="1"/>
          </p:nvPr>
        </p:nvPicPr>
        <p:blipFill>
          <a:blip r:embed="rId3"/>
          <a:srcRect t="-7699" b="-7699"/>
          <a:stretch>
            <a:fillRect/>
          </a:stretch>
        </p:blipFill>
        <p:spPr>
          <a:xfrm>
            <a:off x="457200" y="2476802"/>
            <a:ext cx="3164341" cy="3549933"/>
          </a:xfrm>
        </p:spPr>
      </p:pic>
      <p:sp>
        <p:nvSpPr>
          <p:cNvPr id="9" name="TextBox 8"/>
          <p:cNvSpPr txBox="1"/>
          <p:nvPr/>
        </p:nvSpPr>
        <p:spPr>
          <a:xfrm>
            <a:off x="1070091" y="5864124"/>
            <a:ext cx="2755260"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2 stories</a:t>
            </a:r>
          </a:p>
          <a:p>
            <a:r>
              <a:rPr lang="en-US" sz="2400" b="1" dirty="0" smtClean="0"/>
              <a:t>Single Family</a:t>
            </a:r>
            <a:endParaRPr lang="en-US" sz="2400" b="1" baseline="30000" dirty="0" smtClean="0"/>
          </a:p>
        </p:txBody>
      </p:sp>
      <p:sp>
        <p:nvSpPr>
          <p:cNvPr id="10" name="TextBox 9"/>
          <p:cNvSpPr txBox="1"/>
          <p:nvPr/>
        </p:nvSpPr>
        <p:spPr>
          <a:xfrm>
            <a:off x="4922420" y="5812685"/>
            <a:ext cx="2755260"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4 stories</a:t>
            </a:r>
          </a:p>
          <a:p>
            <a:r>
              <a:rPr lang="en-US" sz="2400" b="1" dirty="0" smtClean="0"/>
              <a:t>Multi-Family</a:t>
            </a:r>
            <a:endParaRPr lang="en-US" sz="2400" b="1" baseline="30000" dirty="0" smtClean="0"/>
          </a:p>
        </p:txBody>
      </p:sp>
      <p:pic>
        <p:nvPicPr>
          <p:cNvPr id="8" name="Content Placeholder 7"/>
          <p:cNvPicPr>
            <a:picLocks noGrp="1" noChangeAspect="1"/>
          </p:cNvPicPr>
          <p:nvPr>
            <p:ph sz="half" idx="2"/>
          </p:nvPr>
        </p:nvPicPr>
        <p:blipFill>
          <a:blip r:embed="rId4"/>
          <a:srcRect l="-27333" r="-27333"/>
          <a:stretch>
            <a:fillRect/>
          </a:stretch>
        </p:blipFill>
        <p:spPr>
          <a:xfrm>
            <a:off x="3590186" y="167953"/>
            <a:ext cx="5096614" cy="5717664"/>
          </a:xfrm>
        </p:spPr>
      </p:pic>
    </p:spTree>
    <p:extLst>
      <p:ext uri="{BB962C8B-B14F-4D97-AF65-F5344CB8AC3E}">
        <p14:creationId xmlns="" xmlns:p14="http://schemas.microsoft.com/office/powerpoint/2010/main" val="134926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Modeling</a:t>
            </a:r>
            <a:endParaRPr lang="en-US" dirty="0"/>
          </a:p>
        </p:txBody>
      </p:sp>
      <p:pic>
        <p:nvPicPr>
          <p:cNvPr id="6" name="Content Placeholder 5" descr="BuildingAmerica.jpg"/>
          <p:cNvPicPr>
            <a:picLocks noGrp="1" noChangeAspect="1"/>
          </p:cNvPicPr>
          <p:nvPr>
            <p:ph sz="half" idx="1"/>
          </p:nvPr>
        </p:nvPicPr>
        <p:blipFill rotWithShape="1">
          <a:blip r:embed="rId3">
            <a:extLst>
              <a:ext uri="{28A0092B-C50C-407E-A947-70E740481C1C}">
                <a14:useLocalDpi xmlns="" xmlns:a14="http://schemas.microsoft.com/office/drawing/2010/main" val="0"/>
              </a:ext>
            </a:extLst>
          </a:blip>
          <a:srcRect t="-2278" b="-4878"/>
          <a:stretch/>
        </p:blipFill>
        <p:spPr>
          <a:xfrm>
            <a:off x="457200" y="3104622"/>
            <a:ext cx="4038600" cy="1442551"/>
          </a:xfrm>
        </p:spPr>
      </p:pic>
      <p:pic>
        <p:nvPicPr>
          <p:cNvPr id="9" name="Content Placeholder 8" descr="ashrae-position-hydrocarbons.jpg"/>
          <p:cNvPicPr>
            <a:picLocks noGrp="1" noChangeAspect="1"/>
          </p:cNvPicPr>
          <p:nvPr>
            <p:ph sz="half" idx="2"/>
          </p:nvPr>
        </p:nvPicPr>
        <p:blipFill rotWithShape="1">
          <a:blip r:embed="rId4">
            <a:extLst>
              <a:ext uri="{28A0092B-C50C-407E-A947-70E740481C1C}">
                <a14:useLocalDpi xmlns="" xmlns:a14="http://schemas.microsoft.com/office/drawing/2010/main" val="0"/>
              </a:ext>
            </a:extLst>
          </a:blip>
          <a:srcRect t="4345" b="2800"/>
          <a:stretch/>
        </p:blipFill>
        <p:spPr>
          <a:xfrm>
            <a:off x="4648200" y="2775345"/>
            <a:ext cx="4038600" cy="2101108"/>
          </a:xfrm>
        </p:spPr>
      </p:pic>
      <p:sp>
        <p:nvSpPr>
          <p:cNvPr id="10" name="TextBox 9"/>
          <p:cNvSpPr txBox="1"/>
          <p:nvPr/>
        </p:nvSpPr>
        <p:spPr>
          <a:xfrm>
            <a:off x="689817" y="1113274"/>
            <a:ext cx="1752102" cy="1938992"/>
          </a:xfrm>
          <a:prstGeom prst="rect">
            <a:avLst/>
          </a:prstGeom>
          <a:noFill/>
        </p:spPr>
        <p:txBody>
          <a:bodyPr wrap="none" rtlCol="0">
            <a:spAutoFit/>
          </a:bodyPr>
          <a:lstStyle/>
          <a:p>
            <a:r>
              <a:rPr lang="en-US" sz="8000" dirty="0" smtClean="0">
                <a:solidFill>
                  <a:schemeClr val="bg1">
                    <a:lumMod val="50000"/>
                  </a:schemeClr>
                </a:solidFill>
                <a:latin typeface="Arial Black"/>
                <a:cs typeface="Arial Black"/>
              </a:rPr>
              <a:t>60</a:t>
            </a:r>
            <a:r>
              <a:rPr lang="en-US" dirty="0" smtClean="0"/>
              <a:t> </a:t>
            </a:r>
          </a:p>
          <a:p>
            <a:r>
              <a:rPr lang="en-US" sz="4000" dirty="0" smtClean="0">
                <a:solidFill>
                  <a:schemeClr val="bg1">
                    <a:lumMod val="65000"/>
                  </a:schemeClr>
                </a:solidFill>
                <a:latin typeface="Arial Black"/>
                <a:cs typeface="Arial Black"/>
              </a:rPr>
              <a:t>YEAR</a:t>
            </a:r>
            <a:endParaRPr lang="en-US" sz="4000" dirty="0">
              <a:solidFill>
                <a:schemeClr val="bg1">
                  <a:lumMod val="65000"/>
                </a:schemeClr>
              </a:solidFill>
              <a:latin typeface="Arial Black"/>
              <a:cs typeface="Arial Black"/>
            </a:endParaRPr>
          </a:p>
        </p:txBody>
      </p:sp>
    </p:spTree>
    <p:extLst>
      <p:ext uri="{BB962C8B-B14F-4D97-AF65-F5344CB8AC3E}">
        <p14:creationId xmlns="" xmlns:p14="http://schemas.microsoft.com/office/powerpoint/2010/main" val="120736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Analysis</a:t>
            </a:r>
            <a:endParaRPr lang="en-US" dirty="0"/>
          </a:p>
        </p:txBody>
      </p:sp>
      <p:pic>
        <p:nvPicPr>
          <p:cNvPr id="4" name="Content Placeholder 3" descr="global_warming-211x300.jpg"/>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l="-970" r="-1381"/>
          <a:stretch/>
        </p:blipFill>
        <p:spPr>
          <a:xfrm>
            <a:off x="2900368" y="1417833"/>
            <a:ext cx="3260955" cy="4530725"/>
          </a:xfrm>
        </p:spPr>
      </p:pic>
      <p:sp>
        <p:nvSpPr>
          <p:cNvPr id="5" name="TextBox 4"/>
          <p:cNvSpPr txBox="1"/>
          <p:nvPr/>
        </p:nvSpPr>
        <p:spPr>
          <a:xfrm>
            <a:off x="689817" y="1113274"/>
            <a:ext cx="3120165" cy="1938992"/>
          </a:xfrm>
          <a:prstGeom prst="rect">
            <a:avLst/>
          </a:prstGeom>
          <a:noFill/>
        </p:spPr>
        <p:txBody>
          <a:bodyPr wrap="none" rtlCol="0">
            <a:spAutoFit/>
          </a:bodyPr>
          <a:lstStyle/>
          <a:p>
            <a:r>
              <a:rPr lang="en-US" sz="8000" dirty="0" smtClean="0">
                <a:solidFill>
                  <a:schemeClr val="bg1">
                    <a:lumMod val="50000"/>
                  </a:schemeClr>
                </a:solidFill>
                <a:latin typeface="Arial Black"/>
                <a:cs typeface="Arial Black"/>
              </a:rPr>
              <a:t>CO</a:t>
            </a:r>
            <a:r>
              <a:rPr lang="en-US" sz="8000" baseline="30000" dirty="0" smtClean="0">
                <a:solidFill>
                  <a:schemeClr val="bg1">
                    <a:lumMod val="50000"/>
                  </a:schemeClr>
                </a:solidFill>
                <a:latin typeface="Arial Black"/>
                <a:cs typeface="Arial Black"/>
              </a:rPr>
              <a:t>2</a:t>
            </a:r>
            <a:r>
              <a:rPr lang="en-US" dirty="0" smtClean="0"/>
              <a:t> </a:t>
            </a:r>
          </a:p>
          <a:p>
            <a:r>
              <a:rPr lang="en-US" sz="4000" dirty="0" smtClean="0">
                <a:solidFill>
                  <a:schemeClr val="bg1">
                    <a:lumMod val="65000"/>
                  </a:schemeClr>
                </a:solidFill>
                <a:latin typeface="Arial Black"/>
                <a:cs typeface="Arial Black"/>
              </a:rPr>
              <a:t>equivalent</a:t>
            </a:r>
            <a:endParaRPr lang="en-US" sz="4000" dirty="0">
              <a:solidFill>
                <a:schemeClr val="bg1">
                  <a:lumMod val="65000"/>
                </a:schemeClr>
              </a:solidFill>
              <a:latin typeface="Arial Black"/>
              <a:cs typeface="Arial Black"/>
            </a:endParaRPr>
          </a:p>
        </p:txBody>
      </p:sp>
      <p:sp>
        <p:nvSpPr>
          <p:cNvPr id="7" name="TextBox 6"/>
          <p:cNvSpPr txBox="1"/>
          <p:nvPr/>
        </p:nvSpPr>
        <p:spPr>
          <a:xfrm>
            <a:off x="5863448" y="2367666"/>
            <a:ext cx="3119741" cy="3600986"/>
          </a:xfrm>
          <a:prstGeom prst="rect">
            <a:avLst/>
          </a:prstGeom>
          <a:noFill/>
        </p:spPr>
        <p:txBody>
          <a:bodyPr wrap="square" rtlCol="0">
            <a:spAutoFit/>
          </a:bodyPr>
          <a:lstStyle/>
          <a:p>
            <a:pPr algn="r"/>
            <a:r>
              <a:rPr lang="en-US" dirty="0" smtClean="0">
                <a:solidFill>
                  <a:schemeClr val="bg1">
                    <a:lumMod val="75000"/>
                  </a:schemeClr>
                </a:solidFill>
              </a:rPr>
              <a:t>Resources</a:t>
            </a:r>
          </a:p>
          <a:p>
            <a:pPr algn="r"/>
            <a:r>
              <a:rPr lang="en-US" dirty="0" smtClean="0">
                <a:solidFill>
                  <a:schemeClr val="bg1">
                    <a:lumMod val="75000"/>
                  </a:schemeClr>
                </a:solidFill>
              </a:rPr>
              <a:t>Water</a:t>
            </a:r>
          </a:p>
          <a:p>
            <a:pPr algn="r"/>
            <a:r>
              <a:rPr lang="en-US" sz="2400" dirty="0" smtClean="0">
                <a:latin typeface="Arial Black"/>
                <a:cs typeface="Arial Black"/>
              </a:rPr>
              <a:t>Global Warming </a:t>
            </a:r>
          </a:p>
          <a:p>
            <a:pPr algn="r"/>
            <a:r>
              <a:rPr lang="en-US" sz="2400" dirty="0" smtClean="0">
                <a:latin typeface="Arial Black"/>
                <a:cs typeface="Arial Black"/>
              </a:rPr>
              <a:t>Potential</a:t>
            </a:r>
          </a:p>
          <a:p>
            <a:pPr algn="r"/>
            <a:r>
              <a:rPr lang="en-US" dirty="0" smtClean="0">
                <a:solidFill>
                  <a:schemeClr val="bg1">
                    <a:lumMod val="75000"/>
                  </a:schemeClr>
                </a:solidFill>
              </a:rPr>
              <a:t>Ozone Depletion</a:t>
            </a:r>
          </a:p>
          <a:p>
            <a:pPr algn="r"/>
            <a:r>
              <a:rPr lang="en-US" dirty="0" smtClean="0">
                <a:solidFill>
                  <a:schemeClr val="bg1">
                    <a:lumMod val="75000"/>
                  </a:schemeClr>
                </a:solidFill>
              </a:rPr>
              <a:t>Acidification</a:t>
            </a:r>
          </a:p>
          <a:p>
            <a:pPr algn="r"/>
            <a:r>
              <a:rPr lang="en-US" dirty="0" smtClean="0">
                <a:solidFill>
                  <a:schemeClr val="bg1">
                    <a:lumMod val="75000"/>
                  </a:schemeClr>
                </a:solidFill>
              </a:rPr>
              <a:t>Eutrophication</a:t>
            </a:r>
          </a:p>
          <a:p>
            <a:pPr algn="r"/>
            <a:r>
              <a:rPr lang="en-US" dirty="0" smtClean="0">
                <a:solidFill>
                  <a:schemeClr val="bg1">
                    <a:lumMod val="75000"/>
                  </a:schemeClr>
                </a:solidFill>
              </a:rPr>
              <a:t>Smog Formation</a:t>
            </a:r>
          </a:p>
          <a:p>
            <a:pPr algn="r"/>
            <a:r>
              <a:rPr lang="en-US" dirty="0" smtClean="0">
                <a:solidFill>
                  <a:schemeClr val="bg1">
                    <a:lumMod val="75000"/>
                  </a:schemeClr>
                </a:solidFill>
              </a:rPr>
              <a:t>Human Toxicity</a:t>
            </a:r>
          </a:p>
          <a:p>
            <a:pPr algn="r"/>
            <a:r>
              <a:rPr lang="en-US" dirty="0" smtClean="0">
                <a:solidFill>
                  <a:schemeClr val="bg1">
                    <a:lumMod val="75000"/>
                  </a:schemeClr>
                </a:solidFill>
              </a:rPr>
              <a:t>Eco Toxicity</a:t>
            </a:r>
          </a:p>
          <a:p>
            <a:pPr algn="r"/>
            <a:r>
              <a:rPr lang="en-US" dirty="0" smtClean="0">
                <a:solidFill>
                  <a:schemeClr val="bg1">
                    <a:lumMod val="75000"/>
                  </a:schemeClr>
                </a:solidFill>
              </a:rPr>
              <a:t>Waste</a:t>
            </a:r>
          </a:p>
          <a:p>
            <a:pPr algn="r"/>
            <a:r>
              <a:rPr lang="en-US" dirty="0" smtClean="0">
                <a:solidFill>
                  <a:schemeClr val="bg1">
                    <a:lumMod val="75000"/>
                  </a:schemeClr>
                </a:solidFill>
              </a:rPr>
              <a:t>Land 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of Materials(</a:t>
            </a:r>
            <a:r>
              <a:rPr lang="en-US" dirty="0" err="1" smtClean="0"/>
              <a:t>lbs</a:t>
            </a:r>
            <a:r>
              <a:rPr lang="en-US" dirty="0" smtClean="0"/>
              <a:t>/sf</a:t>
            </a:r>
            <a:r>
              <a:rPr lang="en-US" baseline="30000" dirty="0" smtClean="0"/>
              <a:t>2</a:t>
            </a:r>
            <a:r>
              <a:rPr lang="en-US" dirty="0" smtClean="0"/>
              <a:t>)</a:t>
            </a:r>
            <a:endParaRPr lang="en-US" dirty="0"/>
          </a:p>
        </p:txBody>
      </p:sp>
      <p:pic>
        <p:nvPicPr>
          <p:cNvPr id="4" name="Content Placeholder 3"/>
          <p:cNvPicPr>
            <a:picLocks noGrp="1" noChangeAspect="1"/>
          </p:cNvPicPr>
          <p:nvPr>
            <p:ph idx="1"/>
          </p:nvPr>
        </p:nvPicPr>
        <p:blipFill>
          <a:blip r:embed="rId3"/>
          <a:srcRect t="3294" b="3294"/>
          <a:stretch>
            <a:fillRect/>
          </a:stretch>
        </p:blipFill>
        <p:spPr/>
      </p:pic>
    </p:spTree>
    <p:extLst>
      <p:ext uri="{BB962C8B-B14F-4D97-AF65-F5344CB8AC3E}">
        <p14:creationId xmlns="" xmlns:p14="http://schemas.microsoft.com/office/powerpoint/2010/main" val="411960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MIT Concrete Sustainability Hub</a:t>
            </a:r>
          </a:p>
        </p:txBody>
      </p:sp>
      <p:sp>
        <p:nvSpPr>
          <p:cNvPr id="7171" name="Content Placeholder 2"/>
          <p:cNvSpPr>
            <a:spLocks noGrp="1"/>
          </p:cNvSpPr>
          <p:nvPr>
            <p:ph idx="1"/>
          </p:nvPr>
        </p:nvSpPr>
        <p:spPr/>
        <p:txBody>
          <a:bodyPr/>
          <a:lstStyle/>
          <a:p>
            <a:r>
              <a:rPr lang="en-US" dirty="0" smtClean="0"/>
              <a:t>$10 million investment over 5 years</a:t>
            </a:r>
          </a:p>
          <a:p>
            <a:r>
              <a:rPr lang="en-US" dirty="0" smtClean="0"/>
              <a:t>Funded equally by RMCREF &amp; PCA</a:t>
            </a:r>
          </a:p>
          <a:p>
            <a:r>
              <a:rPr lang="en-US" dirty="0" smtClean="0"/>
              <a:t>NRMCA providing technical support and guidance</a:t>
            </a:r>
          </a:p>
          <a:p>
            <a:r>
              <a:rPr lang="en-US" dirty="0" smtClean="0"/>
              <a:t>NRMCA and state associations to play a critical role in the technology transfer</a:t>
            </a:r>
          </a:p>
          <a:p>
            <a:endParaRPr lang="en-US" dirty="0" smtClean="0"/>
          </a:p>
          <a:p>
            <a:endParaRPr lang="en-US" dirty="0" smtClean="0"/>
          </a:p>
        </p:txBody>
      </p:sp>
      <p:pic>
        <p:nvPicPr>
          <p:cNvPr id="7" name="Picture 9" descr="RMCREF New Logo Black.jpg"/>
          <p:cNvPicPr>
            <a:picLocks noChangeAspect="1"/>
          </p:cNvPicPr>
          <p:nvPr/>
        </p:nvPicPr>
        <p:blipFill>
          <a:blip r:embed="rId3" cstate="print"/>
          <a:srcRect/>
          <a:stretch>
            <a:fillRect/>
          </a:stretch>
        </p:blipFill>
        <p:spPr bwMode="auto">
          <a:xfrm>
            <a:off x="7239000" y="5029200"/>
            <a:ext cx="1066800" cy="1066800"/>
          </a:xfrm>
          <a:prstGeom prst="rect">
            <a:avLst/>
          </a:prstGeom>
          <a:noFill/>
          <a:ln w="9525">
            <a:noFill/>
            <a:miter lim="800000"/>
            <a:headEnd/>
            <a:tailEnd/>
          </a:ln>
        </p:spPr>
      </p:pic>
      <p:pic>
        <p:nvPicPr>
          <p:cNvPr id="8" name="Picture 10" descr="BSC_RGB.jpg"/>
          <p:cNvPicPr>
            <a:picLocks noChangeAspect="1"/>
          </p:cNvPicPr>
          <p:nvPr/>
        </p:nvPicPr>
        <p:blipFill>
          <a:blip r:embed="rId4" cstate="print"/>
          <a:srcRect/>
          <a:stretch>
            <a:fillRect/>
          </a:stretch>
        </p:blipFill>
        <p:spPr bwMode="auto">
          <a:xfrm>
            <a:off x="4838700" y="5120183"/>
            <a:ext cx="2217737" cy="100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Embodied Emissions</a:t>
            </a:r>
            <a:endParaRPr lang="en-US" dirty="0"/>
          </a:p>
        </p:txBody>
      </p:sp>
      <p:pic>
        <p:nvPicPr>
          <p:cNvPr id="4" name="Content Placeholder 3" descr="Embodied_GWP.png"/>
          <p:cNvPicPr>
            <a:picLocks noGrp="1" noChangeAspect="1"/>
          </p:cNvPicPr>
          <p:nvPr>
            <p:ph idx="1"/>
          </p:nvPr>
        </p:nvPicPr>
        <p:blipFill>
          <a:blip r:embed="rId3">
            <a:extLst>
              <a:ext uri="{28A0092B-C50C-407E-A947-70E740481C1C}">
                <a14:useLocalDpi xmlns="" xmlns:a14="http://schemas.microsoft.com/office/drawing/2010/main" val="0"/>
              </a:ext>
            </a:extLst>
          </a:blip>
          <a:srcRect t="2839" b="2839"/>
          <a:stretch>
            <a:fillRect/>
          </a:stretch>
        </p:blipFill>
        <p:spPr>
          <a:xfrm>
            <a:off x="457200" y="1543050"/>
            <a:ext cx="8229600" cy="46656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Mass Benefits</a:t>
            </a:r>
            <a:endParaRPr lang="en-US" dirty="0"/>
          </a:p>
        </p:txBody>
      </p:sp>
      <p:pic>
        <p:nvPicPr>
          <p:cNvPr id="4" name="Content Placeholder 3" descr="d500004c-009b-4a7f-aded-80895860c1e9.jpg"/>
          <p:cNvPicPr>
            <a:picLocks noGrp="1" noChangeAspect="1"/>
          </p:cNvPicPr>
          <p:nvPr>
            <p:ph idx="1"/>
          </p:nvPr>
        </p:nvPicPr>
        <p:blipFill>
          <a:blip r:embed="rId3">
            <a:extLst>
              <a:ext uri="{28A0092B-C50C-407E-A947-70E740481C1C}">
                <a14:useLocalDpi xmlns="" xmlns:a14="http://schemas.microsoft.com/office/drawing/2010/main" val="0"/>
              </a:ext>
            </a:extLst>
          </a:blip>
          <a:srcRect t="2127" b="2127"/>
          <a:stretch>
            <a:fillRect/>
          </a:stretch>
        </p:blipFill>
        <p:spPr>
          <a:xfrm>
            <a:off x="1005919" y="1515028"/>
            <a:ext cx="6970793" cy="383770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Energy Use Intensity </a:t>
            </a:r>
            <a:r>
              <a:rPr lang="en-US" sz="2400" dirty="0" smtClean="0"/>
              <a:t>(Chicago)</a:t>
            </a:r>
            <a:endParaRPr lang="en-US" sz="2400" dirty="0"/>
          </a:p>
        </p:txBody>
      </p:sp>
      <p:pic>
        <p:nvPicPr>
          <p:cNvPr id="4" name="Content Placeholder 3"/>
          <p:cNvPicPr>
            <a:picLocks noGrp="1" noChangeAspect="1"/>
          </p:cNvPicPr>
          <p:nvPr>
            <p:ph idx="1"/>
          </p:nvPr>
        </p:nvPicPr>
        <p:blipFill rotWithShape="1">
          <a:blip r:embed="rId3"/>
          <a:srcRect l="-187" r="127"/>
          <a:stretch/>
        </p:blipFill>
        <p:spPr>
          <a:xfrm>
            <a:off x="564396" y="1198092"/>
            <a:ext cx="7462570" cy="5418655"/>
          </a:xfrm>
        </p:spPr>
      </p:pic>
    </p:spTree>
    <p:extLst>
      <p:ext uri="{BB962C8B-B14F-4D97-AF65-F5344CB8AC3E}">
        <p14:creationId xmlns="" xmlns:p14="http://schemas.microsoft.com/office/powerpoint/2010/main" val="1173676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Energy Use Intensity </a:t>
            </a:r>
            <a:r>
              <a:rPr lang="en-US" sz="2400" dirty="0" smtClean="0"/>
              <a:t>(Phoenix)</a:t>
            </a:r>
            <a:endParaRPr lang="en-US" sz="2400" dirty="0"/>
          </a:p>
        </p:txBody>
      </p:sp>
      <p:pic>
        <p:nvPicPr>
          <p:cNvPr id="5" name="Content Placeholder 4"/>
          <p:cNvPicPr>
            <a:picLocks noGrp="1" noChangeAspect="1"/>
          </p:cNvPicPr>
          <p:nvPr>
            <p:ph idx="1"/>
          </p:nvPr>
        </p:nvPicPr>
        <p:blipFill rotWithShape="1">
          <a:blip r:embed="rId3"/>
          <a:srcRect l="-237" r="77"/>
          <a:stretch/>
        </p:blipFill>
        <p:spPr>
          <a:xfrm>
            <a:off x="454651" y="1104013"/>
            <a:ext cx="7462571" cy="5418656"/>
          </a:xfrm>
        </p:spPr>
      </p:pic>
    </p:spTree>
    <p:extLst>
      <p:ext uri="{BB962C8B-B14F-4D97-AF65-F5344CB8AC3E}">
        <p14:creationId xmlns="" xmlns:p14="http://schemas.microsoft.com/office/powerpoint/2010/main" val="277237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5" name="Content Placeholder 4"/>
          <p:cNvSpPr>
            <a:spLocks noGrp="1"/>
          </p:cNvSpPr>
          <p:nvPr>
            <p:ph idx="1"/>
          </p:nvPr>
        </p:nvSpPr>
        <p:spPr>
          <a:xfrm>
            <a:off x="472877" y="1119693"/>
            <a:ext cx="8229600" cy="4697553"/>
          </a:xfrm>
        </p:spPr>
        <p:txBody>
          <a:bodyPr/>
          <a:lstStyle/>
          <a:p>
            <a:r>
              <a:rPr lang="en-US" sz="3200" kern="1200" dirty="0" smtClean="0">
                <a:latin typeface="Arial" charset="0"/>
                <a:cs typeface="Arial" charset="0"/>
              </a:rPr>
              <a:t>The </a:t>
            </a:r>
            <a:r>
              <a:rPr lang="en-US" sz="3200" kern="1200" dirty="0">
                <a:latin typeface="Arial" charset="0"/>
                <a:cs typeface="Arial" charset="0"/>
              </a:rPr>
              <a:t>GWP of the ICF house in </a:t>
            </a:r>
            <a:r>
              <a:rPr lang="en-US" sz="3200" kern="1200" dirty="0" smtClean="0">
                <a:latin typeface="Arial" charset="0"/>
                <a:cs typeface="Arial" charset="0"/>
              </a:rPr>
              <a:t>is approximately 6%-10% lower </a:t>
            </a:r>
            <a:r>
              <a:rPr lang="en-US" sz="3200" kern="1200" dirty="0">
                <a:latin typeface="Arial" charset="0"/>
                <a:cs typeface="Arial" charset="0"/>
              </a:rPr>
              <a:t>than the light-frame wood </a:t>
            </a:r>
            <a:r>
              <a:rPr lang="en-US" sz="3200" kern="1200" dirty="0" smtClean="0">
                <a:latin typeface="Arial" charset="0"/>
                <a:cs typeface="Arial" charset="0"/>
              </a:rPr>
              <a:t>house.</a:t>
            </a:r>
          </a:p>
          <a:p>
            <a:r>
              <a:rPr lang="en-US" sz="3200" kern="1200" dirty="0">
                <a:latin typeface="Arial" charset="0"/>
                <a:cs typeface="Arial" charset="0"/>
              </a:rPr>
              <a:t>Over a 60-year life cycle, the lower (5%-8% for single family, 4.4%-6.2% for multifamily) </a:t>
            </a:r>
            <a:r>
              <a:rPr lang="en-US" sz="3200" i="1" kern="1200" dirty="0">
                <a:latin typeface="Arial" charset="0"/>
                <a:cs typeface="Arial" charset="0"/>
              </a:rPr>
              <a:t>operating</a:t>
            </a:r>
            <a:r>
              <a:rPr lang="en-US" sz="3200" kern="1200" dirty="0">
                <a:latin typeface="Arial" charset="0"/>
                <a:cs typeface="Arial" charset="0"/>
              </a:rPr>
              <a:t> GWP outweighs the initially equal or higher </a:t>
            </a:r>
            <a:r>
              <a:rPr lang="en-US" sz="3200" i="1" kern="1200" dirty="0">
                <a:latin typeface="Arial" charset="0"/>
                <a:cs typeface="Arial" charset="0"/>
              </a:rPr>
              <a:t>embodied </a:t>
            </a:r>
            <a:r>
              <a:rPr lang="en-US" sz="3200" kern="1200" dirty="0">
                <a:latin typeface="Arial" charset="0"/>
                <a:cs typeface="Arial" charset="0"/>
              </a:rPr>
              <a:t>GWP for ICF buildings.</a:t>
            </a:r>
            <a:endParaRPr lang="en-US" dirty="0"/>
          </a:p>
        </p:txBody>
      </p:sp>
    </p:spTree>
    <p:extLst>
      <p:ext uri="{BB962C8B-B14F-4D97-AF65-F5344CB8AC3E}">
        <p14:creationId xmlns="" xmlns:p14="http://schemas.microsoft.com/office/powerpoint/2010/main" val="2696840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P_Full_LCA.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08394" y="716662"/>
            <a:ext cx="7096960" cy="6083110"/>
          </a:xfrm>
          <a:prstGeom prst="rect">
            <a:avLst/>
          </a:prstGeom>
        </p:spPr>
      </p:pic>
      <p:sp>
        <p:nvSpPr>
          <p:cNvPr id="2" name="Title 1"/>
          <p:cNvSpPr>
            <a:spLocks noGrp="1"/>
          </p:cNvSpPr>
          <p:nvPr>
            <p:ph type="title"/>
          </p:nvPr>
        </p:nvSpPr>
        <p:spPr/>
        <p:txBody>
          <a:bodyPr/>
          <a:lstStyle/>
          <a:p>
            <a:r>
              <a:rPr lang="en-US" dirty="0" smtClean="0"/>
              <a:t>Impacts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 - Air Tightness</a:t>
            </a:r>
            <a:endParaRPr lang="en-US" dirty="0"/>
          </a:p>
        </p:txBody>
      </p:sp>
      <p:pic>
        <p:nvPicPr>
          <p:cNvPr id="6" name="Content Placeholder 5" descr="figure_07_typical_air_leaka.jpg"/>
          <p:cNvPicPr>
            <a:picLocks noGrp="1" noChangeAspect="1"/>
          </p:cNvPicPr>
          <p:nvPr>
            <p:ph idx="1"/>
          </p:nvPr>
        </p:nvPicPr>
        <p:blipFill>
          <a:blip r:embed="rId3">
            <a:extLst>
              <a:ext uri="{28A0092B-C50C-407E-A947-70E740481C1C}">
                <a14:useLocalDpi xmlns="" xmlns:a14="http://schemas.microsoft.com/office/drawing/2010/main" val="0"/>
              </a:ext>
            </a:extLst>
          </a:blip>
          <a:srcRect l="-24836" r="-24836"/>
          <a:stretch>
            <a:fillRect/>
          </a:stretch>
        </p:blipFill>
        <p:spPr/>
      </p:pic>
    </p:spTree>
    <p:extLst>
      <p:ext uri="{BB962C8B-B14F-4D97-AF65-F5344CB8AC3E}">
        <p14:creationId xmlns="" xmlns:p14="http://schemas.microsoft.com/office/powerpoint/2010/main" val="1406873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Impact Reductions</a:t>
            </a:r>
            <a:endParaRPr lang="en-US" dirty="0"/>
          </a:p>
        </p:txBody>
      </p:sp>
      <p:sp>
        <p:nvSpPr>
          <p:cNvPr id="3" name="Content Placeholder 2"/>
          <p:cNvSpPr>
            <a:spLocks noGrp="1"/>
          </p:cNvSpPr>
          <p:nvPr>
            <p:ph idx="1"/>
          </p:nvPr>
        </p:nvSpPr>
        <p:spPr/>
        <p:txBody>
          <a:bodyPr/>
          <a:lstStyle/>
          <a:p>
            <a:r>
              <a:rPr lang="en-US" sz="3200" kern="1200" dirty="0" smtClean="0">
                <a:latin typeface="Arial" charset="0"/>
                <a:cs typeface="Arial" charset="0"/>
              </a:rPr>
              <a:t>ICF - 6 </a:t>
            </a:r>
            <a:r>
              <a:rPr lang="en-US" sz="3200" kern="1200" dirty="0">
                <a:latin typeface="Arial" charset="0"/>
                <a:cs typeface="Arial" charset="0"/>
              </a:rPr>
              <a:t>in </a:t>
            </a:r>
            <a:r>
              <a:rPr lang="en-US" sz="3200" kern="1200" dirty="0" smtClean="0">
                <a:latin typeface="Arial" charset="0"/>
                <a:cs typeface="Arial" charset="0"/>
              </a:rPr>
              <a:t>core to </a:t>
            </a:r>
            <a:r>
              <a:rPr lang="en-US" sz="3200" kern="1200" dirty="0">
                <a:latin typeface="Arial" charset="0"/>
                <a:cs typeface="Arial" charset="0"/>
              </a:rPr>
              <a:t>a 4 in </a:t>
            </a:r>
            <a:r>
              <a:rPr lang="en-US" sz="3200" kern="1200" dirty="0" smtClean="0">
                <a:latin typeface="Arial" charset="0"/>
                <a:cs typeface="Arial" charset="0"/>
              </a:rPr>
              <a:t>core</a:t>
            </a:r>
          </a:p>
          <a:p>
            <a:pPr marL="0" indent="0">
              <a:buNone/>
            </a:pPr>
            <a:endParaRPr lang="en-US" sz="3200" kern="1200" dirty="0">
              <a:latin typeface="Arial" charset="0"/>
              <a:cs typeface="Arial" charset="0"/>
            </a:endParaRPr>
          </a:p>
          <a:p>
            <a:r>
              <a:rPr lang="en-US" sz="3200" kern="1200" dirty="0" smtClean="0">
                <a:latin typeface="Arial" charset="0"/>
                <a:cs typeface="Arial" charset="0"/>
              </a:rPr>
              <a:t>Increasing SCM (such as fly ash) from 10% to 50%.  Can decrease pre-use GWP by 12-14%</a:t>
            </a:r>
          </a:p>
          <a:p>
            <a:pPr marL="0" indent="0">
              <a:buNone/>
            </a:pPr>
            <a:endParaRPr lang="en-US" sz="3200" kern="1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 Analysis</a:t>
            </a:r>
            <a:endParaRPr lang="en-US" dirty="0"/>
          </a:p>
        </p:txBody>
      </p:sp>
      <p:pic>
        <p:nvPicPr>
          <p:cNvPr id="4" name="Content Placeholder 3" descr="cost-analysis.jpg"/>
          <p:cNvPicPr>
            <a:picLocks noGrp="1" noChangeAspect="1"/>
          </p:cNvPicPr>
          <p:nvPr>
            <p:ph idx="1"/>
          </p:nvPr>
        </p:nvPicPr>
        <p:blipFill>
          <a:blip r:embed="rId3">
            <a:extLst>
              <a:ext uri="{28A0092B-C50C-407E-A947-70E740481C1C}">
                <a14:useLocalDpi xmlns="" xmlns:a14="http://schemas.microsoft.com/office/drawing/2010/main" val="0"/>
              </a:ext>
            </a:extLst>
          </a:blip>
          <a:srcRect t="15682" b="15682"/>
          <a:stretch>
            <a:fillRect/>
          </a:stretch>
        </p:blipFill>
        <p:spPr/>
      </p:pic>
    </p:spTree>
    <p:extLst>
      <p:ext uri="{BB962C8B-B14F-4D97-AF65-F5344CB8AC3E}">
        <p14:creationId xmlns="" xmlns:p14="http://schemas.microsoft.com/office/powerpoint/2010/main" val="292690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a:t>
            </a:r>
            <a:endParaRPr lang="en-US" dirty="0"/>
          </a:p>
        </p:txBody>
      </p:sp>
      <p:sp>
        <p:nvSpPr>
          <p:cNvPr id="3" name="Content Placeholder 2"/>
          <p:cNvSpPr>
            <a:spLocks noGrp="1"/>
          </p:cNvSpPr>
          <p:nvPr>
            <p:ph idx="1"/>
          </p:nvPr>
        </p:nvSpPr>
        <p:spPr>
          <a:xfrm>
            <a:off x="441523" y="1339212"/>
            <a:ext cx="8229600" cy="4530725"/>
          </a:xfrm>
        </p:spPr>
        <p:txBody>
          <a:bodyPr/>
          <a:lstStyle/>
          <a:p>
            <a:pPr marL="0" indent="0">
              <a:buNone/>
            </a:pPr>
            <a:r>
              <a:rPr lang="en-US" sz="3200" kern="1200" dirty="0" smtClean="0">
                <a:latin typeface="Arial" charset="0"/>
                <a:cs typeface="Arial" charset="0"/>
              </a:rPr>
              <a:t>Compared </a:t>
            </a:r>
            <a:r>
              <a:rPr lang="en-US" sz="3200" kern="1200" dirty="0">
                <a:latin typeface="Arial" charset="0"/>
                <a:cs typeface="Arial" charset="0"/>
              </a:rPr>
              <a:t>to light-frame </a:t>
            </a:r>
            <a:r>
              <a:rPr lang="en-US" sz="3200" kern="1200" dirty="0" smtClean="0">
                <a:latin typeface="Arial" charset="0"/>
                <a:cs typeface="Arial" charset="0"/>
              </a:rPr>
              <a:t>wood, ICF</a:t>
            </a:r>
          </a:p>
          <a:p>
            <a:r>
              <a:rPr lang="en-US" sz="3200" kern="1200" dirty="0" smtClean="0">
                <a:latin typeface="Arial" charset="0"/>
                <a:cs typeface="Arial" charset="0"/>
              </a:rPr>
              <a:t> $</a:t>
            </a:r>
            <a:r>
              <a:rPr lang="en-US" sz="3200" kern="1200" dirty="0">
                <a:latin typeface="Arial" charset="0"/>
                <a:cs typeface="Arial" charset="0"/>
              </a:rPr>
              <a:t>2.36-$4.09/ft2 ($25-44/m2) of wall area higher in Chicago </a:t>
            </a:r>
            <a:endParaRPr lang="en-US" sz="3200" kern="1200" dirty="0" smtClean="0">
              <a:latin typeface="Arial" charset="0"/>
              <a:cs typeface="Arial" charset="0"/>
            </a:endParaRPr>
          </a:p>
          <a:p>
            <a:r>
              <a:rPr lang="en-US" sz="3200" kern="1200" dirty="0" smtClean="0">
                <a:latin typeface="Arial" charset="0"/>
                <a:cs typeface="Arial" charset="0"/>
              </a:rPr>
              <a:t>-</a:t>
            </a:r>
            <a:r>
              <a:rPr lang="en-US" sz="3200" kern="1200" dirty="0">
                <a:latin typeface="Arial" charset="0"/>
                <a:cs typeface="Arial" charset="0"/>
              </a:rPr>
              <a:t>$0.08 to $4.15/ft2 (-$1 to $45/m2) of wall area in </a:t>
            </a:r>
            <a:r>
              <a:rPr lang="en-US" sz="3200" kern="1200" dirty="0" smtClean="0">
                <a:latin typeface="Arial" charset="0"/>
                <a:cs typeface="Arial" charset="0"/>
              </a:rPr>
              <a:t>Phoenix</a:t>
            </a:r>
          </a:p>
          <a:p>
            <a:r>
              <a:rPr lang="en-US" sz="3200" kern="1200" dirty="0" smtClean="0">
                <a:latin typeface="Arial" charset="0"/>
                <a:cs typeface="Arial" charset="0"/>
              </a:rPr>
              <a:t>Over </a:t>
            </a:r>
            <a:r>
              <a:rPr lang="en-US" sz="3200" kern="1200" dirty="0">
                <a:latin typeface="Arial" charset="0"/>
                <a:cs typeface="Arial" charset="0"/>
              </a:rPr>
              <a:t>the total life cycle cost, however, ICF construction increases the price of a house by less than 5%.</a:t>
            </a:r>
          </a:p>
          <a:p>
            <a:endParaRPr lang="en-US" dirty="0"/>
          </a:p>
        </p:txBody>
      </p:sp>
    </p:spTree>
    <p:extLst>
      <p:ext uri="{BB962C8B-B14F-4D97-AF65-F5344CB8AC3E}">
        <p14:creationId xmlns="" xmlns:p14="http://schemas.microsoft.com/office/powerpoint/2010/main" val="246490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Goals</a:t>
            </a:r>
          </a:p>
        </p:txBody>
      </p:sp>
      <p:sp>
        <p:nvSpPr>
          <p:cNvPr id="8195" name="Content Placeholder 2"/>
          <p:cNvSpPr>
            <a:spLocks noGrp="1"/>
          </p:cNvSpPr>
          <p:nvPr>
            <p:ph sz="half" idx="1"/>
          </p:nvPr>
        </p:nvSpPr>
        <p:spPr/>
        <p:txBody>
          <a:bodyPr/>
          <a:lstStyle/>
          <a:p>
            <a:r>
              <a:rPr lang="en-US" dirty="0" smtClean="0"/>
              <a:t>Identify areas in which concrete excels</a:t>
            </a:r>
          </a:p>
          <a:p>
            <a:r>
              <a:rPr lang="en-US" dirty="0" smtClean="0"/>
              <a:t>Identify opportunities for improvement</a:t>
            </a:r>
          </a:p>
          <a:p>
            <a:r>
              <a:rPr lang="en-US" dirty="0" smtClean="0"/>
              <a:t>Create solid technical basis for future industry development</a:t>
            </a:r>
          </a:p>
          <a:p>
            <a:endParaRPr lang="en-US" dirty="0" smtClean="0"/>
          </a:p>
        </p:txBody>
      </p:sp>
      <p:sp>
        <p:nvSpPr>
          <p:cNvPr id="10" name="Oval 9"/>
          <p:cNvSpPr/>
          <p:nvPr/>
        </p:nvSpPr>
        <p:spPr>
          <a:xfrm>
            <a:off x="4953000" y="1524000"/>
            <a:ext cx="2895600" cy="1905000"/>
          </a:xfrm>
          <a:prstGeom prst="ellipse">
            <a:avLst/>
          </a:prstGeom>
          <a:solidFill>
            <a:srgbClr val="00206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Social</a:t>
            </a:r>
            <a:endParaRPr lang="en-US" sz="2000" b="1" dirty="0">
              <a:solidFill>
                <a:srgbClr val="000000"/>
              </a:solidFill>
            </a:endParaRPr>
          </a:p>
        </p:txBody>
      </p:sp>
      <p:sp>
        <p:nvSpPr>
          <p:cNvPr id="11" name="Oval 10"/>
          <p:cNvSpPr/>
          <p:nvPr/>
        </p:nvSpPr>
        <p:spPr>
          <a:xfrm>
            <a:off x="3962400" y="2590800"/>
            <a:ext cx="2895600" cy="1828800"/>
          </a:xfrm>
          <a:prstGeom prst="ellipse">
            <a:avLst/>
          </a:prstGeom>
          <a:solidFill>
            <a:schemeClr val="accent6">
              <a:lumMod val="60000"/>
              <a:lumOff val="40000"/>
              <a:alpha val="30000"/>
            </a:scheme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Environment</a:t>
            </a:r>
            <a:endParaRPr lang="en-US" sz="2000" b="1" dirty="0">
              <a:solidFill>
                <a:srgbClr val="000000"/>
              </a:solidFill>
            </a:endParaRPr>
          </a:p>
        </p:txBody>
      </p:sp>
      <p:sp>
        <p:nvSpPr>
          <p:cNvPr id="12" name="Oval 11"/>
          <p:cNvSpPr/>
          <p:nvPr/>
        </p:nvSpPr>
        <p:spPr>
          <a:xfrm>
            <a:off x="5791200" y="2819400"/>
            <a:ext cx="3200400" cy="2057400"/>
          </a:xfrm>
          <a:prstGeom prst="ellipse">
            <a:avLst/>
          </a:prstGeom>
          <a:solidFill>
            <a:srgbClr val="FF0000">
              <a:alpha val="30000"/>
            </a:srgbClr>
          </a:solidFill>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Economic</a:t>
            </a:r>
            <a:endParaRPr lang="en-US" sz="2000" b="1" dirty="0">
              <a:solidFill>
                <a:srgbClr val="000000"/>
              </a:solidFill>
            </a:endParaRPr>
          </a:p>
        </p:txBody>
      </p:sp>
      <p:sp>
        <p:nvSpPr>
          <p:cNvPr id="14" name="TextBox 13"/>
          <p:cNvSpPr txBox="1"/>
          <p:nvPr/>
        </p:nvSpPr>
        <p:spPr>
          <a:xfrm>
            <a:off x="5715000" y="3028890"/>
            <a:ext cx="1624163" cy="400110"/>
          </a:xfrm>
          <a:prstGeom prst="rect">
            <a:avLst/>
          </a:prstGeom>
          <a:noFill/>
          <a:scene3d>
            <a:camera prst="perspectiveHeroicExtremeLeftFacing"/>
            <a:lightRig rig="threePt" dir="t"/>
          </a:scene3d>
        </p:spPr>
        <p:txBody>
          <a:bodyPr wrap="none" rtlCol="0">
            <a:spAutoFit/>
          </a:bodyPr>
          <a:lstStyle/>
          <a:p>
            <a:r>
              <a:rPr lang="en-US" sz="2000" b="1" dirty="0" smtClean="0"/>
              <a:t>Sustainable</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web.mit.edu/</a:t>
            </a:r>
            <a:r>
              <a:rPr lang="en-US" dirty="0" err="1" smtClean="0"/>
              <a:t>cshub</a:t>
            </a:r>
            <a:r>
              <a:rPr lang="en-US" dirty="0" smtClean="0"/>
              <a:t>.</a:t>
            </a:r>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3 Research Platforms</a:t>
            </a:r>
          </a:p>
        </p:txBody>
      </p:sp>
      <p:graphicFrame>
        <p:nvGraphicFramePr>
          <p:cNvPr id="5" name="Diagram 4"/>
          <p:cNvGraphicFramePr/>
          <p:nvPr/>
        </p:nvGraphicFramePr>
        <p:xfrm>
          <a:off x="381000" y="15240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Concrete Science Platform: Mission</a:t>
            </a:r>
          </a:p>
        </p:txBody>
      </p:sp>
      <p:sp>
        <p:nvSpPr>
          <p:cNvPr id="24579" name="Rectangle 3"/>
          <p:cNvSpPr>
            <a:spLocks noGrp="1" noChangeArrowheads="1"/>
          </p:cNvSpPr>
          <p:nvPr>
            <p:ph idx="1"/>
          </p:nvPr>
        </p:nvSpPr>
        <p:spPr/>
        <p:txBody>
          <a:bodyPr/>
          <a:lstStyle/>
          <a:p>
            <a:r>
              <a:rPr lang="en-US" dirty="0" smtClean="0"/>
              <a:t>Scientific breakthroughs toward reducing CO2 footprint of cement and concrete</a:t>
            </a:r>
          </a:p>
          <a:p>
            <a:pPr lvl="1"/>
            <a:r>
              <a:rPr lang="en-US" dirty="0" smtClean="0"/>
              <a:t>Strength with less material</a:t>
            </a:r>
          </a:p>
          <a:p>
            <a:pPr lvl="1"/>
            <a:r>
              <a:rPr lang="en-US" dirty="0" smtClean="0"/>
              <a:t>Lower energy processing</a:t>
            </a:r>
          </a:p>
          <a:p>
            <a:pPr lvl="1"/>
            <a:r>
              <a:rPr lang="en-US" dirty="0" smtClean="0"/>
              <a:t>Chemical stability</a:t>
            </a:r>
          </a:p>
        </p:txBody>
      </p:sp>
      <p:pic>
        <p:nvPicPr>
          <p:cNvPr id="5" name="Picture 2" descr="C:\Documents and Settings\llemay\Local Settings\Temporary Internet Files\Content.IE5\LW9FDIH7\MC910216368[1].png"/>
          <p:cNvPicPr>
            <a:picLocks noChangeAspect="1" noChangeArrowheads="1"/>
          </p:cNvPicPr>
          <p:nvPr/>
        </p:nvPicPr>
        <p:blipFill>
          <a:blip r:embed="rId3" cstate="print"/>
          <a:srcRect/>
          <a:stretch>
            <a:fillRect/>
          </a:stretch>
        </p:blipFill>
        <p:spPr bwMode="auto">
          <a:xfrm>
            <a:off x="6991589" y="5372100"/>
            <a:ext cx="1377616" cy="1200150"/>
          </a:xfrm>
          <a:prstGeom prst="rect">
            <a:avLst/>
          </a:prstGeom>
          <a:noFill/>
        </p:spPr>
      </p:pic>
      <p:pic>
        <p:nvPicPr>
          <p:cNvPr id="6"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800101" y="4286250"/>
            <a:ext cx="2995767" cy="2609850"/>
          </a:xfrm>
          <a:prstGeom prst="rect">
            <a:avLst/>
          </a:prstGeom>
          <a:noFill/>
        </p:spPr>
      </p:pic>
      <p:pic>
        <p:nvPicPr>
          <p:cNvPr id="7"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3219975" y="4610100"/>
            <a:ext cx="2558429" cy="2228850"/>
          </a:xfrm>
          <a:prstGeom prst="rect">
            <a:avLst/>
          </a:prstGeom>
          <a:noFill/>
        </p:spPr>
      </p:pic>
      <p:pic>
        <p:nvPicPr>
          <p:cNvPr id="8" name="Picture 2" descr="C:\Documents and Settings\llemay\Local Settings\Temporary Internet Files\Content.IE5\LW9FDIH7\MC910216368[1].png"/>
          <p:cNvPicPr>
            <a:picLocks noChangeAspect="1" noChangeArrowheads="1"/>
          </p:cNvPicPr>
          <p:nvPr/>
        </p:nvPicPr>
        <p:blipFill>
          <a:blip r:embed="rId4" cstate="print"/>
          <a:srcRect/>
          <a:stretch>
            <a:fillRect/>
          </a:stretch>
        </p:blipFill>
        <p:spPr bwMode="auto">
          <a:xfrm>
            <a:off x="5334001" y="5090884"/>
            <a:ext cx="1809749" cy="15766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Building Technology Platform</a:t>
            </a:r>
          </a:p>
        </p:txBody>
      </p:sp>
      <p:sp>
        <p:nvSpPr>
          <p:cNvPr id="11267" name="Rectangle 3"/>
          <p:cNvSpPr>
            <a:spLocks noGrp="1" noChangeArrowheads="1"/>
          </p:cNvSpPr>
          <p:nvPr>
            <p:ph idx="1"/>
          </p:nvPr>
        </p:nvSpPr>
        <p:spPr/>
        <p:txBody>
          <a:bodyPr/>
          <a:lstStyle/>
          <a:p>
            <a:r>
              <a:rPr lang="en-US" dirty="0" smtClean="0"/>
              <a:t>Mission: Life Cycle Assessment (LCA) of Concrete Buildings and Pavements to Identify Impacts and Opportunities</a:t>
            </a:r>
          </a:p>
          <a:p>
            <a:r>
              <a:rPr lang="en-US" dirty="0" smtClean="0"/>
              <a:t>Research Topics:</a:t>
            </a:r>
          </a:p>
          <a:p>
            <a:pPr lvl="1"/>
            <a:r>
              <a:rPr lang="en-US" dirty="0" smtClean="0"/>
              <a:t>Material Flow Analysis</a:t>
            </a:r>
          </a:p>
          <a:p>
            <a:pPr lvl="1"/>
            <a:r>
              <a:rPr lang="en-US" dirty="0" smtClean="0"/>
              <a:t>LCA of commercial buildings</a:t>
            </a:r>
          </a:p>
          <a:p>
            <a:pPr lvl="1"/>
            <a:r>
              <a:rPr lang="en-US" dirty="0" smtClean="0"/>
              <a:t>LCA of residential buildings</a:t>
            </a:r>
          </a:p>
          <a:p>
            <a:pPr lvl="1"/>
            <a:r>
              <a:rPr lang="en-US" dirty="0" smtClean="0"/>
              <a:t>LCA of pavements</a:t>
            </a:r>
          </a:p>
          <a:p>
            <a:pPr lvl="1"/>
            <a:r>
              <a:rPr lang="en-US" dirty="0" smtClean="0"/>
              <a:t>LCCA of building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Residential Buildings</a:t>
            </a:r>
          </a:p>
        </p:txBody>
      </p:sp>
      <p:sp>
        <p:nvSpPr>
          <p:cNvPr id="15363" name="Rectangle 5"/>
          <p:cNvSpPr>
            <a:spLocks noChangeArrowheads="1"/>
          </p:cNvSpPr>
          <p:nvPr/>
        </p:nvSpPr>
        <p:spPr bwMode="auto">
          <a:xfrm>
            <a:off x="3167063" y="4476750"/>
            <a:ext cx="9144000" cy="0"/>
          </a:xfrm>
          <a:prstGeom prst="rect">
            <a:avLst/>
          </a:prstGeom>
          <a:noFill/>
          <a:ln w="9525" algn="ctr">
            <a:noFill/>
            <a:miter lim="800000"/>
            <a:headEnd/>
            <a:tailEnd/>
          </a:ln>
        </p:spPr>
        <p:txBody>
          <a:bodyPr wrap="none" anchor="ctr">
            <a:spAutoFit/>
          </a:bodyPr>
          <a:lstStyle/>
          <a:p>
            <a:endParaRPr lang="en-US"/>
          </a:p>
        </p:txBody>
      </p:sp>
      <p:grpSp>
        <p:nvGrpSpPr>
          <p:cNvPr id="2" name="Group 6"/>
          <p:cNvGrpSpPr>
            <a:grpSpLocks/>
          </p:cNvGrpSpPr>
          <p:nvPr/>
        </p:nvGrpSpPr>
        <p:grpSpPr bwMode="auto">
          <a:xfrm>
            <a:off x="838200" y="1371600"/>
            <a:ext cx="7511747" cy="4681488"/>
            <a:chOff x="110079803" y="111498743"/>
            <a:chExt cx="3612270" cy="2442464"/>
          </a:xfrm>
        </p:grpSpPr>
        <p:pic>
          <p:nvPicPr>
            <p:cNvPr id="9" name="Picture 7" descr="Chart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0930773" y="112395225"/>
              <a:ext cx="1802741" cy="1216781"/>
            </a:xfrm>
            <a:prstGeom prst="rect">
              <a:avLst/>
            </a:prstGeom>
            <a:noFill/>
            <a:ln w="9525" algn="in">
              <a:noFill/>
              <a:miter lim="800000"/>
              <a:headEnd/>
              <a:tailEnd/>
            </a:ln>
            <a:effectLst/>
          </p:spPr>
        </p:pic>
        <p:sp>
          <p:nvSpPr>
            <p:cNvPr id="10" name="Rectangle 8"/>
            <p:cNvSpPr>
              <a:spLocks noChangeArrowheads="1"/>
            </p:cNvSpPr>
            <p:nvPr/>
          </p:nvSpPr>
          <p:spPr bwMode="auto">
            <a:xfrm>
              <a:off x="110236015" y="111498743"/>
              <a:ext cx="3294744" cy="236582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sz="3600"/>
            </a:p>
          </p:txBody>
        </p:sp>
        <p:sp>
          <p:nvSpPr>
            <p:cNvPr id="11" name="Text Box 9"/>
            <p:cNvSpPr txBox="1">
              <a:spLocks noChangeArrowheads="1"/>
            </p:cNvSpPr>
            <p:nvPr/>
          </p:nvSpPr>
          <p:spPr bwMode="auto">
            <a:xfrm>
              <a:off x="112379625" y="112170094"/>
              <a:ext cx="1312448" cy="47582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12120"/>
                  </a:solidFill>
                  <a:effectLst/>
                  <a:latin typeface="Gill Sans MT" pitchFamily="34" charset="0"/>
                </a:rPr>
                <a:t>Residential</a:t>
              </a:r>
              <a:br>
                <a:rPr kumimoji="0" lang="en-US" sz="2400" b="1" i="0" u="none" strike="noStrike" cap="none" normalizeH="0" baseline="0" dirty="0" smtClean="0">
                  <a:ln>
                    <a:noFill/>
                  </a:ln>
                  <a:solidFill>
                    <a:srgbClr val="212120"/>
                  </a:solidFill>
                  <a:effectLst/>
                  <a:latin typeface="Gill Sans MT" pitchFamily="34" charset="0"/>
                </a:rPr>
              </a:br>
              <a:r>
                <a:rPr kumimoji="0" lang="en-US" sz="2400" b="1" i="0" u="none" strike="noStrike" cap="none" normalizeH="0" baseline="0" dirty="0" smtClean="0">
                  <a:ln>
                    <a:noFill/>
                  </a:ln>
                  <a:solidFill>
                    <a:srgbClr val="212120"/>
                  </a:solidFill>
                  <a:effectLst/>
                  <a:latin typeface="Gill Sans MT" pitchFamily="34" charset="0"/>
                </a:rPr>
                <a:t>Buildings: 21%</a:t>
              </a:r>
              <a:endParaRPr kumimoji="0" lang="en-US" sz="4000" b="0" i="0" u="none" strike="noStrike" cap="none" normalizeH="0" baseline="0" dirty="0" smtClean="0">
                <a:ln>
                  <a:noFill/>
                </a:ln>
                <a:solidFill>
                  <a:schemeClr val="tx1"/>
                </a:solidFill>
                <a:effectLst/>
                <a:latin typeface="Arial" pitchFamily="34" charset="0"/>
              </a:endParaRPr>
            </a:p>
          </p:txBody>
        </p:sp>
        <p:sp>
          <p:nvSpPr>
            <p:cNvPr id="12" name="Text Box 10"/>
            <p:cNvSpPr txBox="1">
              <a:spLocks noChangeArrowheads="1"/>
            </p:cNvSpPr>
            <p:nvPr/>
          </p:nvSpPr>
          <p:spPr bwMode="auto">
            <a:xfrm>
              <a:off x="112573480" y="113235323"/>
              <a:ext cx="1079535" cy="4499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12120"/>
                  </a:solidFill>
                  <a:effectLst/>
                  <a:latin typeface="Gill Sans MT" pitchFamily="34" charset="0"/>
                </a:rPr>
                <a:t>Commercial</a:t>
              </a:r>
              <a:br>
                <a:rPr kumimoji="0" lang="en-US" sz="2400" b="1" i="0" u="none" strike="noStrike" cap="none" normalizeH="0" baseline="0" dirty="0" smtClean="0">
                  <a:ln>
                    <a:noFill/>
                  </a:ln>
                  <a:solidFill>
                    <a:srgbClr val="212120"/>
                  </a:solidFill>
                  <a:effectLst/>
                  <a:latin typeface="Gill Sans MT" pitchFamily="34" charset="0"/>
                </a:rPr>
              </a:br>
              <a:r>
                <a:rPr kumimoji="0" lang="en-US" sz="2400" b="1" i="0" u="none" strike="noStrike" cap="none" normalizeH="0" baseline="0" dirty="0" smtClean="0">
                  <a:ln>
                    <a:noFill/>
                  </a:ln>
                  <a:solidFill>
                    <a:srgbClr val="212120"/>
                  </a:solidFill>
                  <a:effectLst/>
                  <a:latin typeface="Gill Sans MT" pitchFamily="34" charset="0"/>
                </a:rPr>
                <a:t>Buildings: 19%</a:t>
              </a:r>
              <a:endParaRPr kumimoji="0" lang="en-US" sz="4000" b="0" i="0" u="none" strike="noStrike" cap="none" normalizeH="0" baseline="0" dirty="0" smtClean="0">
                <a:ln>
                  <a:noFill/>
                </a:ln>
                <a:solidFill>
                  <a:schemeClr val="tx1"/>
                </a:solidFill>
                <a:effectLst/>
                <a:latin typeface="Arial" pitchFamily="34" charset="0"/>
              </a:endParaRPr>
            </a:p>
          </p:txBody>
        </p:sp>
        <p:sp>
          <p:nvSpPr>
            <p:cNvPr id="13" name="Text Box 11"/>
            <p:cNvSpPr txBox="1">
              <a:spLocks noChangeArrowheads="1"/>
            </p:cNvSpPr>
            <p:nvPr/>
          </p:nvSpPr>
          <p:spPr bwMode="auto">
            <a:xfrm>
              <a:off x="110079803" y="113491264"/>
              <a:ext cx="1573294" cy="4499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12120"/>
                  </a:solidFill>
                  <a:effectLst/>
                  <a:latin typeface="Gill Sans MT" pitchFamily="34" charset="0"/>
                </a:rPr>
                <a:t>Transportation: 31%</a:t>
              </a:r>
              <a:endParaRPr kumimoji="0" lang="en-US" sz="4000" b="0" i="0" u="none" strike="noStrike" cap="none" normalizeH="0" baseline="0" dirty="0" smtClean="0">
                <a:ln>
                  <a:noFill/>
                </a:ln>
                <a:solidFill>
                  <a:schemeClr val="tx1"/>
                </a:solidFill>
                <a:effectLst/>
                <a:latin typeface="Arial" pitchFamily="34" charset="0"/>
              </a:endParaRPr>
            </a:p>
          </p:txBody>
        </p:sp>
        <p:sp>
          <p:nvSpPr>
            <p:cNvPr id="14" name="Text Box 12"/>
            <p:cNvSpPr txBox="1">
              <a:spLocks noChangeArrowheads="1"/>
            </p:cNvSpPr>
            <p:nvPr/>
          </p:nvSpPr>
          <p:spPr bwMode="auto">
            <a:xfrm>
              <a:off x="110275066" y="112255910"/>
              <a:ext cx="1085183" cy="4499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12120"/>
                  </a:solidFill>
                  <a:effectLst/>
                  <a:latin typeface="Gill Sans MT" pitchFamily="34" charset="0"/>
                </a:rPr>
                <a:t>Industry: 29%</a:t>
              </a:r>
              <a:endParaRPr kumimoji="0" lang="en-US" sz="4000" b="0" i="0" u="none" strike="noStrike" cap="none" normalizeH="0" baseline="0" dirty="0" smtClean="0">
                <a:ln>
                  <a:noFill/>
                </a:ln>
                <a:solidFill>
                  <a:schemeClr val="tx1"/>
                </a:solidFill>
                <a:effectLst/>
                <a:latin typeface="Arial" pitchFamily="34" charset="0"/>
              </a:endParaRPr>
            </a:p>
          </p:txBody>
        </p:sp>
        <p:sp>
          <p:nvSpPr>
            <p:cNvPr id="15" name="Text Box 13"/>
            <p:cNvSpPr txBox="1">
              <a:spLocks noChangeArrowheads="1"/>
            </p:cNvSpPr>
            <p:nvPr/>
          </p:nvSpPr>
          <p:spPr bwMode="auto">
            <a:xfrm>
              <a:off x="110430809" y="111673594"/>
              <a:ext cx="2801257" cy="29028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212120"/>
                  </a:solidFill>
                  <a:effectLst/>
                  <a:latin typeface="Gill Sans MT" pitchFamily="34" charset="0"/>
                </a:rPr>
                <a:t>Greenhouse Gas Emissions</a:t>
              </a:r>
              <a:endParaRPr kumimoji="0" lang="en-US" sz="40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Standardized LCA methodology critical</a:t>
            </a:r>
          </a:p>
          <a:p>
            <a:r>
              <a:rPr lang="en-US" dirty="0" smtClean="0"/>
              <a:t>Increase consistency of LCA</a:t>
            </a:r>
          </a:p>
          <a:p>
            <a:r>
              <a:rPr lang="en-US" dirty="0" smtClean="0"/>
              <a:t>MIT proposes good practices for LCA</a:t>
            </a:r>
            <a:endParaRPr lang="en-US" dirty="0"/>
          </a:p>
        </p:txBody>
      </p:sp>
      <p:pic>
        <p:nvPicPr>
          <p:cNvPr id="4" name="Picture 5" descr="Finished Exterior"/>
          <p:cNvPicPr>
            <a:picLocks noChangeAspect="1" noChangeArrowheads="1"/>
          </p:cNvPicPr>
          <p:nvPr/>
        </p:nvPicPr>
        <p:blipFill>
          <a:blip r:embed="rId3" cstate="screen"/>
          <a:srcRect/>
          <a:stretch>
            <a:fillRect/>
          </a:stretch>
        </p:blipFill>
        <p:spPr bwMode="auto">
          <a:xfrm>
            <a:off x="4722546" y="3587262"/>
            <a:ext cx="3802696" cy="2504098"/>
          </a:xfrm>
          <a:prstGeom prst="rect">
            <a:avLst/>
          </a:prstGeom>
          <a:noFill/>
          <a:ln w="9525">
            <a:solidFill>
              <a:schemeClr val="tx1"/>
            </a:solidFill>
            <a:miter lim="800000"/>
            <a:headEnd/>
            <a:tailEnd/>
          </a:ln>
        </p:spPr>
      </p:pic>
      <p:pic>
        <p:nvPicPr>
          <p:cNvPr id="5" name="Picture 2" descr="R021"/>
          <p:cNvPicPr>
            <a:picLocks noChangeAspect="1" noChangeArrowheads="1"/>
          </p:cNvPicPr>
          <p:nvPr/>
        </p:nvPicPr>
        <p:blipFill>
          <a:blip r:embed="rId4" cstate="screen"/>
          <a:srcRect b="1974"/>
          <a:stretch>
            <a:fillRect/>
          </a:stretch>
        </p:blipFill>
        <p:spPr bwMode="auto">
          <a:xfrm>
            <a:off x="750278" y="3604846"/>
            <a:ext cx="3604204" cy="2514600"/>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Transparency of data</a:t>
            </a:r>
          </a:p>
          <a:p>
            <a:r>
              <a:rPr lang="en-US" dirty="0" smtClean="0"/>
              <a:t>Define scope</a:t>
            </a:r>
          </a:p>
          <a:p>
            <a:r>
              <a:rPr lang="en-US" dirty="0" smtClean="0"/>
              <a:t>Identify system boundaries</a:t>
            </a:r>
          </a:p>
          <a:p>
            <a:r>
              <a:rPr lang="en-US" dirty="0" smtClean="0"/>
              <a:t>Define functional unit</a:t>
            </a:r>
            <a:endParaRPr lang="en-US" dirty="0"/>
          </a:p>
        </p:txBody>
      </p:sp>
    </p:spTree>
  </p:cSld>
  <p:clrMapOvr>
    <a:masterClrMapping/>
  </p:clrMapOvr>
</p:sld>
</file>

<file path=ppt/theme/theme1.xml><?xml version="1.0" encoding="utf-8"?>
<a:theme xmlns:a="http://schemas.openxmlformats.org/drawingml/2006/main" name="NRMCA Slide Template No Logo">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NRMCA Slide Template No Logo</Template>
  <TotalTime>1492</TotalTime>
  <Words>3194</Words>
  <Application>Microsoft Office PowerPoint</Application>
  <PresentationFormat>On-screen Show (4:3)</PresentationFormat>
  <Paragraphs>267</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NRMCA Slide Template No Logo</vt:lpstr>
      <vt:lpstr>Image</vt:lpstr>
      <vt:lpstr>MIT Research: Life Cycle Assessment of Residential Buildings</vt:lpstr>
      <vt:lpstr>MIT Concrete Sustainability Hub</vt:lpstr>
      <vt:lpstr>Goals</vt:lpstr>
      <vt:lpstr>3 Research Platforms</vt:lpstr>
      <vt:lpstr>Concrete Science Platform: Mission</vt:lpstr>
      <vt:lpstr>Building Technology Platform</vt:lpstr>
      <vt:lpstr>Residential Buildings</vt:lpstr>
      <vt:lpstr>Methodology</vt:lpstr>
      <vt:lpstr>Methodology</vt:lpstr>
      <vt:lpstr>Transparency</vt:lpstr>
      <vt:lpstr>Life Cycle Perspective</vt:lpstr>
      <vt:lpstr>Functional Unit</vt:lpstr>
      <vt:lpstr>Structural Systems Considered</vt:lpstr>
      <vt:lpstr>Benchmark Single Family Building</vt:lpstr>
      <vt:lpstr>Benchmark Multi-Family Building</vt:lpstr>
      <vt:lpstr>Structures</vt:lpstr>
      <vt:lpstr>Energy Modeling</vt:lpstr>
      <vt:lpstr>Benchmark Analysis</vt:lpstr>
      <vt:lpstr>Weight of Materials(lbs/sf2)</vt:lpstr>
      <vt:lpstr>Embodied Emissions</vt:lpstr>
      <vt:lpstr>Thermal Mass Benefits</vt:lpstr>
      <vt:lpstr>Annual Energy Use Intensity (Chicago)</vt:lpstr>
      <vt:lpstr>Annual Energy Use Intensity (Phoenix)</vt:lpstr>
      <vt:lpstr>Impacts</vt:lpstr>
      <vt:lpstr>Impacts</vt:lpstr>
      <vt:lpstr>Impact Reduction - Air Tightness</vt:lpstr>
      <vt:lpstr>Other Impact Reductions</vt:lpstr>
      <vt:lpstr>Life Cycle Cost Analysis</vt:lpstr>
      <vt:lpstr>Life Cycle Cost</vt:lpstr>
      <vt:lpstr>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Concrete Sustainability Hub</dc:title>
  <dc:subject>Moving towards preformance based specifications</dc:subject>
  <dc:creator>Lionel Lemay</dc:creator>
  <dc:description>Based on a white paper from NRMCA, Colin Lobo_x000d_
Revised by Larry Roberts 9-03, revised by KR 10-03</dc:description>
  <cp:lastModifiedBy>hstuart</cp:lastModifiedBy>
  <cp:revision>56</cp:revision>
  <cp:lastPrinted>1601-01-01T00:00:00Z</cp:lastPrinted>
  <dcterms:created xsi:type="dcterms:W3CDTF">2011-08-28T21:04:06Z</dcterms:created>
  <dcterms:modified xsi:type="dcterms:W3CDTF">2011-09-12T15:59:52Z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