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14"/>
  </p:notesMasterIdLst>
  <p:handoutMasterIdLst>
    <p:handoutMasterId r:id="rId15"/>
  </p:handoutMasterIdLst>
  <p:sldIdLst>
    <p:sldId id="411" r:id="rId2"/>
    <p:sldId id="434" r:id="rId3"/>
    <p:sldId id="421" r:id="rId4"/>
    <p:sldId id="433" r:id="rId5"/>
    <p:sldId id="439" r:id="rId6"/>
    <p:sldId id="440" r:id="rId7"/>
    <p:sldId id="437" r:id="rId8"/>
    <p:sldId id="442" r:id="rId9"/>
    <p:sldId id="441" r:id="rId10"/>
    <p:sldId id="436" r:id="rId11"/>
    <p:sldId id="435" r:id="rId12"/>
    <p:sldId id="432" r:id="rId13"/>
  </p:sldIdLst>
  <p:sldSz cx="9144000" cy="6858000" type="screen4x3"/>
  <p:notesSz cx="7167563" cy="93805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6AE4FC"/>
    <a:srgbClr val="FFFF99"/>
    <a:srgbClr val="66FF33"/>
    <a:srgbClr val="065160"/>
    <a:srgbClr val="F9FBFD"/>
    <a:srgbClr val="FED3D0"/>
    <a:srgbClr val="FDB5A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96" autoAdjust="0"/>
    <p:restoredTop sz="65187" autoAdjust="0"/>
  </p:normalViewPr>
  <p:slideViewPr>
    <p:cSldViewPr snapToGrid="0">
      <p:cViewPr varScale="1">
        <p:scale>
          <a:sx n="45" d="100"/>
          <a:sy n="45" d="100"/>
        </p:scale>
        <p:origin x="-102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22" name="Rectangle 2"/>
          <p:cNvSpPr>
            <a:spLocks noGrp="1" noChangeArrowheads="1"/>
          </p:cNvSpPr>
          <p:nvPr>
            <p:ph type="hdr" sz="quarter"/>
          </p:nvPr>
        </p:nvSpPr>
        <p:spPr bwMode="auto">
          <a:xfrm>
            <a:off x="0" y="0"/>
            <a:ext cx="3105150" cy="469900"/>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defTabSz="947738">
              <a:defRPr sz="1200"/>
            </a:lvl1pPr>
          </a:lstStyle>
          <a:p>
            <a:endParaRPr lang="en-US"/>
          </a:p>
        </p:txBody>
      </p:sp>
      <p:sp>
        <p:nvSpPr>
          <p:cNvPr id="389123" name="Rectangle 3"/>
          <p:cNvSpPr>
            <a:spLocks noGrp="1" noChangeArrowheads="1"/>
          </p:cNvSpPr>
          <p:nvPr>
            <p:ph type="dt" sz="quarter" idx="1"/>
          </p:nvPr>
        </p:nvSpPr>
        <p:spPr bwMode="auto">
          <a:xfrm>
            <a:off x="4059238" y="0"/>
            <a:ext cx="3106737" cy="469900"/>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r" defTabSz="947738">
              <a:defRPr sz="1200"/>
            </a:lvl1pPr>
          </a:lstStyle>
          <a:p>
            <a:endParaRPr lang="en-US"/>
          </a:p>
        </p:txBody>
      </p:sp>
      <p:sp>
        <p:nvSpPr>
          <p:cNvPr id="389124" name="Rectangle 4"/>
          <p:cNvSpPr>
            <a:spLocks noGrp="1" noChangeArrowheads="1"/>
          </p:cNvSpPr>
          <p:nvPr>
            <p:ph type="ftr" sz="quarter" idx="2"/>
          </p:nvPr>
        </p:nvSpPr>
        <p:spPr bwMode="auto">
          <a:xfrm>
            <a:off x="0" y="8909050"/>
            <a:ext cx="3105150" cy="469900"/>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defTabSz="947738">
              <a:defRPr sz="1200"/>
            </a:lvl1pPr>
          </a:lstStyle>
          <a:p>
            <a:endParaRPr lang="en-US"/>
          </a:p>
        </p:txBody>
      </p:sp>
      <p:sp>
        <p:nvSpPr>
          <p:cNvPr id="389125" name="Rectangle 5"/>
          <p:cNvSpPr>
            <a:spLocks noGrp="1" noChangeArrowheads="1"/>
          </p:cNvSpPr>
          <p:nvPr>
            <p:ph type="sldNum" sz="quarter" idx="3"/>
          </p:nvPr>
        </p:nvSpPr>
        <p:spPr bwMode="auto">
          <a:xfrm>
            <a:off x="4059238" y="8909050"/>
            <a:ext cx="3106737" cy="469900"/>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defTabSz="947738">
              <a:defRPr sz="1200"/>
            </a:lvl1pPr>
          </a:lstStyle>
          <a:p>
            <a:fld id="{A9F5176C-5979-486E-BAE5-BB58531CC9C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2562" name="Rectangle 2"/>
          <p:cNvSpPr>
            <a:spLocks noGrp="1" noChangeArrowheads="1"/>
          </p:cNvSpPr>
          <p:nvPr>
            <p:ph type="hdr" sz="quarter"/>
          </p:nvPr>
        </p:nvSpPr>
        <p:spPr bwMode="auto">
          <a:xfrm>
            <a:off x="0" y="0"/>
            <a:ext cx="3105150" cy="469900"/>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defTabSz="947738">
              <a:defRPr sz="1200"/>
            </a:lvl1pPr>
          </a:lstStyle>
          <a:p>
            <a:endParaRPr lang="en-US"/>
          </a:p>
        </p:txBody>
      </p:sp>
      <p:sp>
        <p:nvSpPr>
          <p:cNvPr id="322563" name="Rectangle 3"/>
          <p:cNvSpPr>
            <a:spLocks noGrp="1" noChangeArrowheads="1"/>
          </p:cNvSpPr>
          <p:nvPr>
            <p:ph type="dt" idx="1"/>
          </p:nvPr>
        </p:nvSpPr>
        <p:spPr bwMode="auto">
          <a:xfrm>
            <a:off x="4059238" y="0"/>
            <a:ext cx="3106737" cy="469900"/>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r" defTabSz="947738">
              <a:defRPr sz="1200"/>
            </a:lvl1pPr>
          </a:lstStyle>
          <a:p>
            <a:endParaRPr lang="en-US"/>
          </a:p>
        </p:txBody>
      </p:sp>
      <p:sp>
        <p:nvSpPr>
          <p:cNvPr id="322564" name="Rectangle 4"/>
          <p:cNvSpPr>
            <a:spLocks noGrp="1" noRot="1" noChangeAspect="1" noChangeArrowheads="1" noTextEdit="1"/>
          </p:cNvSpPr>
          <p:nvPr>
            <p:ph type="sldImg" idx="2"/>
          </p:nvPr>
        </p:nvSpPr>
        <p:spPr bwMode="auto">
          <a:xfrm>
            <a:off x="1238250" y="703263"/>
            <a:ext cx="4692650" cy="3517900"/>
          </a:xfrm>
          <a:prstGeom prst="rect">
            <a:avLst/>
          </a:prstGeom>
          <a:noFill/>
          <a:ln w="9525">
            <a:solidFill>
              <a:srgbClr val="000000"/>
            </a:solidFill>
            <a:miter lim="800000"/>
            <a:headEnd/>
            <a:tailEnd/>
          </a:ln>
          <a:effectLst/>
        </p:spPr>
      </p:sp>
      <p:sp>
        <p:nvSpPr>
          <p:cNvPr id="322565" name="Rectangle 5"/>
          <p:cNvSpPr>
            <a:spLocks noGrp="1" noChangeArrowheads="1"/>
          </p:cNvSpPr>
          <p:nvPr>
            <p:ph type="body" sz="quarter" idx="3"/>
          </p:nvPr>
        </p:nvSpPr>
        <p:spPr bwMode="auto">
          <a:xfrm>
            <a:off x="715963" y="4456113"/>
            <a:ext cx="5734050" cy="4221162"/>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2566" name="Rectangle 6"/>
          <p:cNvSpPr>
            <a:spLocks noGrp="1" noChangeArrowheads="1"/>
          </p:cNvSpPr>
          <p:nvPr>
            <p:ph type="ftr" sz="quarter" idx="4"/>
          </p:nvPr>
        </p:nvSpPr>
        <p:spPr bwMode="auto">
          <a:xfrm>
            <a:off x="0" y="8909050"/>
            <a:ext cx="3105150" cy="469900"/>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defTabSz="947738">
              <a:defRPr sz="1200"/>
            </a:lvl1pPr>
          </a:lstStyle>
          <a:p>
            <a:endParaRPr lang="en-US"/>
          </a:p>
        </p:txBody>
      </p:sp>
      <p:sp>
        <p:nvSpPr>
          <p:cNvPr id="322567" name="Rectangle 7"/>
          <p:cNvSpPr>
            <a:spLocks noGrp="1" noChangeArrowheads="1"/>
          </p:cNvSpPr>
          <p:nvPr>
            <p:ph type="sldNum" sz="quarter" idx="5"/>
          </p:nvPr>
        </p:nvSpPr>
        <p:spPr bwMode="auto">
          <a:xfrm>
            <a:off x="4059238" y="8909050"/>
            <a:ext cx="3106737" cy="469900"/>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defTabSz="947738">
              <a:defRPr sz="1200"/>
            </a:lvl1pPr>
          </a:lstStyle>
          <a:p>
            <a:fld id="{82345FD7-5B83-4F26-B17C-A198415123D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Life cycle assessment (LCA) offers a comprehensive approach to evaluating and improving the environmental impacts of concrete pavements. Recent research at the Massachusetts Institute of Technology (MIT) explores and advances key areas relevant to the field of pavement LCA: methodology, benchmarking and impact reduction.</a:t>
            </a:r>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Another way to decrease GWP is to provide more cost effective pavement designs using state-of-the-art design methodologies. For example, utilizing </a:t>
            </a:r>
            <a:r>
              <a:rPr lang="en-US" sz="1200" i="1" kern="1200" baseline="0" dirty="0" smtClean="0">
                <a:solidFill>
                  <a:schemeClr val="tx1"/>
                </a:solidFill>
                <a:latin typeface="Arial" charset="0"/>
                <a:ea typeface="+mn-ea"/>
                <a:cs typeface="Arial" charset="0"/>
              </a:rPr>
              <a:t>AASHTO Mechanistic Empirical Pavement Design Guide (MEPDG) </a:t>
            </a:r>
            <a:r>
              <a:rPr lang="en-US" sz="1200" i="0" kern="1200" baseline="0" dirty="0" smtClean="0">
                <a:solidFill>
                  <a:schemeClr val="tx1"/>
                </a:solidFill>
                <a:latin typeface="Arial" charset="0"/>
                <a:ea typeface="+mn-ea"/>
                <a:cs typeface="Arial" charset="0"/>
              </a:rPr>
              <a:t>in lieu of  </a:t>
            </a:r>
            <a:r>
              <a:rPr lang="en-US" sz="1200" i="1" kern="1200" baseline="0" dirty="0" smtClean="0">
                <a:solidFill>
                  <a:schemeClr val="tx1"/>
                </a:solidFill>
                <a:latin typeface="Arial" charset="0"/>
                <a:ea typeface="+mn-ea"/>
                <a:cs typeface="Arial" charset="0"/>
              </a:rPr>
              <a:t>1993 AASHTO Design Guide </a:t>
            </a:r>
            <a:r>
              <a:rPr lang="en-US" sz="1200" i="0" kern="1200" baseline="0" dirty="0" smtClean="0">
                <a:solidFill>
                  <a:schemeClr val="tx1"/>
                </a:solidFill>
                <a:latin typeface="Arial" charset="0"/>
                <a:ea typeface="+mn-ea"/>
                <a:cs typeface="Arial" charset="0"/>
              </a:rPr>
              <a:t>could reduce GWP by up to 17% for rural interstates.</a:t>
            </a:r>
          </a:p>
        </p:txBody>
      </p:sp>
      <p:sp>
        <p:nvSpPr>
          <p:cNvPr id="4" name="Slide Number Placeholder 3"/>
          <p:cNvSpPr>
            <a:spLocks noGrp="1"/>
          </p:cNvSpPr>
          <p:nvPr>
            <p:ph type="sldNum" sz="quarter" idx="10"/>
          </p:nvPr>
        </p:nvSpPr>
        <p:spPr/>
        <p:txBody>
          <a:bodyPr/>
          <a:lstStyle/>
          <a:p>
            <a:fld id="{82345FD7-5B83-4F26-B17C-A198415123D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Pavement-vehicle interaction (PVI) describes the effect of pavement properties on vehicle fuel consumption. The effect of PVI on fuel consumption over a full life cycle can be significant. Roughness and deflection are the main contributors to higher fuel consumption</a:t>
            </a:r>
          </a:p>
          <a:p>
            <a:endParaRPr lang="en-US" sz="1200" kern="1200" baseline="0" dirty="0" smtClean="0">
              <a:solidFill>
                <a:schemeClr val="tx1"/>
              </a:solidFill>
              <a:latin typeface="Arial" charset="0"/>
              <a:ea typeface="+mn-ea"/>
              <a:cs typeface="Arial" charset="0"/>
            </a:endParaRPr>
          </a:p>
          <a:p>
            <a:r>
              <a:rPr lang="en-US" sz="1200" kern="1200" baseline="0" dirty="0" smtClean="0">
                <a:solidFill>
                  <a:schemeClr val="tx1"/>
                </a:solidFill>
                <a:latin typeface="Arial" charset="0"/>
                <a:ea typeface="+mn-ea"/>
                <a:cs typeface="Arial" charset="0"/>
              </a:rPr>
              <a:t>MIT developed a mechanistic model to draw a relationship between pavement deflection and fuel consumption. It validated the model by comparing results to existing field data. The mechanistic model calculates that an asphalt pavement would need to be 1.6 times thicker than an equivalent concrete pavement to achieve the same fuel consumption.</a:t>
            </a:r>
            <a:endParaRPr lang="en-US" sz="1200" kern="1200" dirty="0" smtClean="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82345FD7-5B83-4F26-B17C-A198415123D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239838" y="703263"/>
            <a:ext cx="4689475" cy="3517900"/>
          </a:xfrm>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Arial" charset="0"/>
                <a:ea typeface="+mn-ea"/>
                <a:cs typeface="Arial" charset="0"/>
              </a:rPr>
              <a:t>The full report titled </a:t>
            </a:r>
            <a:r>
              <a:rPr lang="en-US" sz="1200" i="1" kern="1200" baseline="0" dirty="0" smtClean="0">
                <a:solidFill>
                  <a:schemeClr val="tx1"/>
                </a:solidFill>
                <a:latin typeface="Arial" charset="0"/>
                <a:ea typeface="+mn-ea"/>
                <a:cs typeface="Arial" charset="0"/>
              </a:rPr>
              <a:t>Methods, Impacts, and Opportunities in the Concrete Pavement Life Cycle</a:t>
            </a:r>
            <a:r>
              <a:rPr lang="en-US" sz="1200" i="0" kern="1200" baseline="0" dirty="0" smtClean="0">
                <a:solidFill>
                  <a:schemeClr val="tx1"/>
                </a:solidFill>
                <a:latin typeface="Arial" charset="0"/>
                <a:ea typeface="+mn-ea"/>
                <a:cs typeface="Arial" charset="0"/>
              </a:rPr>
              <a:t> can be downloaded from the MIT </a:t>
            </a:r>
            <a:r>
              <a:rPr lang="en-US" sz="1200" kern="1200" baseline="0" dirty="0" smtClean="0">
                <a:solidFill>
                  <a:schemeClr val="tx1"/>
                </a:solidFill>
                <a:latin typeface="Arial" charset="0"/>
                <a:ea typeface="+mn-ea"/>
                <a:cs typeface="Arial" charset="0"/>
              </a:rPr>
              <a:t>Concrete Sustainability Hub web site at http://web.mit.edu/cshub. The Concrete Sustainability Hub is a research center at MIT that was established by the Ready Mixed Concrete (RMC) Research &amp; Education Foundation and the Portland Cement Association (PCA). NRMCA is providing technical input to the research program and helping transfer the research results into practice.</a:t>
            </a:r>
          </a:p>
          <a:p>
            <a:pPr>
              <a:defRPr/>
            </a:pPr>
            <a:endParaRPr lang="en-US" dirty="0" smtClean="0"/>
          </a:p>
        </p:txBody>
      </p:sp>
      <p:sp>
        <p:nvSpPr>
          <p:cNvPr id="4" name="Slide Number Placeholder 3"/>
          <p:cNvSpPr>
            <a:spLocks noGrp="1"/>
          </p:cNvSpPr>
          <p:nvPr>
            <p:ph type="sldNum" sz="quarter" idx="5"/>
          </p:nvPr>
        </p:nvSpPr>
        <p:spPr/>
        <p:txBody>
          <a:bodyPr/>
          <a:lstStyle/>
          <a:p>
            <a:pPr>
              <a:defRPr/>
            </a:pPr>
            <a:fld id="{376CD7CD-B7A2-4A1C-95B0-9C508739E1CF}" type="slidenum">
              <a:rPr lang="en-US" smtClean="0"/>
              <a:pPr>
                <a:defRPr/>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Arial" charset="0"/>
                <a:ea typeface="+mn-ea"/>
                <a:cs typeface="Arial" charset="0"/>
              </a:rPr>
              <a:t>Methodology</a:t>
            </a:r>
          </a:p>
          <a:p>
            <a:r>
              <a:rPr lang="en-US" sz="1200" kern="1200" baseline="0" dirty="0" smtClean="0">
                <a:solidFill>
                  <a:schemeClr val="tx1"/>
                </a:solidFill>
                <a:latin typeface="Arial" charset="0"/>
                <a:ea typeface="+mn-ea"/>
                <a:cs typeface="Arial" charset="0"/>
              </a:rPr>
              <a:t>The US roadway system is a complex web of approximately 2.6 million miles of public roadways upon which approximately three trillion vehicle miles are traveled every year. US EPA indicates that road transport contributes the most green house gas (GHG) emissions of any transport mode. Additionally, construction and maintenance of these roadways consume energy and resources. For these reasons, there is a growing desire to identify opportunities to reduce GHG emissions during construction, operation and maintenance of roadways. Researchers employed standardized LCA methodology to assess the environmental impact of concrete pavements to encompass the entire life cycle―materials, construction, use, maintenance, and end-of-life. This allowed researchers to quantify cumulative environmental impacts and provide ways to reduce GHG emissions.</a:t>
            </a:r>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Arial" charset="0"/>
                <a:ea typeface="+mn-ea"/>
                <a:cs typeface="Arial" charset="0"/>
              </a:rPr>
              <a:t>Benchmarking</a:t>
            </a:r>
          </a:p>
          <a:p>
            <a:r>
              <a:rPr lang="en-US" sz="1200" kern="1200" baseline="0" dirty="0" smtClean="0">
                <a:solidFill>
                  <a:schemeClr val="tx1"/>
                </a:solidFill>
                <a:latin typeface="Arial" charset="0"/>
                <a:ea typeface="+mn-ea"/>
                <a:cs typeface="Arial" charset="0"/>
              </a:rPr>
              <a:t>The LCA methodology was applied to benchmark twelve pavement designs based on FHWA (Federal Highway Administration) roadway classifications ranging from rural local roads to urban interstates.  The designs were developed using </a:t>
            </a:r>
            <a:r>
              <a:rPr lang="en-US" sz="1200" i="1" kern="1200" baseline="0" dirty="0" smtClean="0">
                <a:solidFill>
                  <a:schemeClr val="tx1"/>
                </a:solidFill>
                <a:latin typeface="Arial" charset="0"/>
                <a:ea typeface="+mn-ea"/>
                <a:cs typeface="Arial" charset="0"/>
              </a:rPr>
              <a:t>1993 AASHTO Method for the Design of Pavement Structures to capture the current state of </a:t>
            </a:r>
            <a:r>
              <a:rPr lang="en-US" sz="1200" kern="1200" baseline="0" dirty="0" smtClean="0">
                <a:solidFill>
                  <a:schemeClr val="tx1"/>
                </a:solidFill>
                <a:latin typeface="Arial" charset="0"/>
                <a:ea typeface="+mn-ea"/>
                <a:cs typeface="Arial" charset="0"/>
              </a:rPr>
              <a:t>practice used by most government agencies. Global Warming Potential (GWP), measured in terms of carbon dioxide equivalents (CO2e), were determined for each life cycle phase for the 12 pavement designs to quantify the relative importance of each life cycle phase and identify specific strategies to reduce GWP of concrete pavements.</a:t>
            </a:r>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Arial" charset="0"/>
                <a:ea typeface="+mn-ea"/>
                <a:cs typeface="Arial" charset="0"/>
              </a:rPr>
              <a:t>Impacts</a:t>
            </a:r>
          </a:p>
          <a:p>
            <a:r>
              <a:rPr lang="en-US" sz="1200" kern="1200" baseline="0" dirty="0" smtClean="0">
                <a:solidFill>
                  <a:schemeClr val="tx1"/>
                </a:solidFill>
                <a:latin typeface="Arial" charset="0"/>
                <a:ea typeface="+mn-ea"/>
                <a:cs typeface="Arial" charset="0"/>
              </a:rPr>
              <a:t>Results from the research indicate:</a:t>
            </a:r>
          </a:p>
          <a:p>
            <a:r>
              <a:rPr lang="en-US" sz="1200" kern="1200" baseline="0" dirty="0" smtClean="0">
                <a:solidFill>
                  <a:schemeClr val="tx1"/>
                </a:solidFill>
                <a:latin typeface="Arial" charset="0"/>
                <a:ea typeface="+mn-ea"/>
                <a:cs typeface="Arial" charset="0"/>
              </a:rPr>
              <a:t>-GWP of concrete pavements ranged from 600 tons CO2e/mi (340 Mg CO2e/km) on rural local roads to 11,000 tons CO2e/mi (6,300 Mg CO2e/km) on urban interstates.</a:t>
            </a:r>
          </a:p>
        </p:txBody>
      </p:sp>
      <p:sp>
        <p:nvSpPr>
          <p:cNvPr id="4" name="Slide Number Placeholder 3"/>
          <p:cNvSpPr>
            <a:spLocks noGrp="1"/>
          </p:cNvSpPr>
          <p:nvPr>
            <p:ph type="sldNum" sz="quarter" idx="10"/>
          </p:nvPr>
        </p:nvSpPr>
        <p:spPr/>
        <p:txBody>
          <a:bodyPr/>
          <a:lstStyle/>
          <a:p>
            <a:fld id="{82345FD7-5B83-4F26-B17C-A198415123D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-GHG emissions from cement production are the largest contributor―45% for urban interstates to 72% for rural local roads</a:t>
            </a:r>
          </a:p>
        </p:txBody>
      </p:sp>
      <p:sp>
        <p:nvSpPr>
          <p:cNvPr id="4" name="Slide Number Placeholder 3"/>
          <p:cNvSpPr>
            <a:spLocks noGrp="1"/>
          </p:cNvSpPr>
          <p:nvPr>
            <p:ph type="sldNum" sz="quarter" idx="10"/>
          </p:nvPr>
        </p:nvSpPr>
        <p:spPr/>
        <p:txBody>
          <a:bodyPr/>
          <a:lstStyle/>
          <a:p>
            <a:fld id="{82345FD7-5B83-4F26-B17C-A198415123D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 For 9 of 12 pavement designs, the second largest contributor to GWP is fuel consumed from roughness.</a:t>
            </a:r>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There are a number of potential GHG emissions reduction strategies for concrete pavements that were explored by MIT, and LCA provides guidance for future environmental improvements. Notable results regarding potential reduction strategies include:</a:t>
            </a:r>
          </a:p>
          <a:p>
            <a:r>
              <a:rPr lang="en-US" sz="1200" kern="1200" baseline="0" dirty="0" smtClean="0">
                <a:solidFill>
                  <a:schemeClr val="tx1"/>
                </a:solidFill>
                <a:latin typeface="Arial" charset="0"/>
                <a:ea typeface="+mn-ea"/>
                <a:cs typeface="Arial" charset="0"/>
              </a:rPr>
              <a:t>- GWP could be reduced by 15% for urban interstates to 36% for local roads by increasing the percentage of fly ash in concrete from 10% to 30%</a:t>
            </a:r>
          </a:p>
          <a:p>
            <a:r>
              <a:rPr lang="en-US" sz="1200" kern="1200" baseline="0" dirty="0" smtClean="0">
                <a:solidFill>
                  <a:schemeClr val="tx1"/>
                </a:solidFill>
                <a:latin typeface="Arial" charset="0"/>
                <a:ea typeface="+mn-ea"/>
                <a:cs typeface="Arial" charset="0"/>
              </a:rPr>
              <a:t>-Increasing the </a:t>
            </a:r>
            <a:r>
              <a:rPr lang="en-US" sz="1200" kern="1200" baseline="0" dirty="0" err="1" smtClean="0">
                <a:solidFill>
                  <a:schemeClr val="tx1"/>
                </a:solidFill>
                <a:latin typeface="Arial" charset="0"/>
                <a:ea typeface="+mn-ea"/>
                <a:cs typeface="Arial" charset="0"/>
              </a:rPr>
              <a:t>albedo</a:t>
            </a:r>
            <a:r>
              <a:rPr lang="en-US" sz="1200" kern="1200" baseline="0" dirty="0" smtClean="0">
                <a:solidFill>
                  <a:schemeClr val="tx1"/>
                </a:solidFill>
                <a:latin typeface="Arial" charset="0"/>
                <a:ea typeface="+mn-ea"/>
                <a:cs typeface="Arial" charset="0"/>
              </a:rPr>
              <a:t> of concrete reduces the urban heat island effect resulting in 43% reduction in GWP</a:t>
            </a:r>
          </a:p>
        </p:txBody>
      </p:sp>
      <p:sp>
        <p:nvSpPr>
          <p:cNvPr id="4" name="Slide Number Placeholder 3"/>
          <p:cNvSpPr>
            <a:spLocks noGrp="1"/>
          </p:cNvSpPr>
          <p:nvPr>
            <p:ph type="sldNum" sz="quarter" idx="10"/>
          </p:nvPr>
        </p:nvSpPr>
        <p:spPr/>
        <p:txBody>
          <a:bodyPr/>
          <a:lstStyle/>
          <a:p>
            <a:fld id="{82345FD7-5B83-4F26-B17C-A198415123D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-Carbonation through crushing and stockpiling concrete for one year sequestered 28% of initial CO2 released.</a:t>
            </a:r>
          </a:p>
          <a:p>
            <a:r>
              <a:rPr lang="en-US" sz="1200" kern="1200" baseline="0" dirty="0" smtClean="0">
                <a:solidFill>
                  <a:schemeClr val="tx1"/>
                </a:solidFill>
                <a:latin typeface="Arial" charset="0"/>
                <a:ea typeface="+mn-ea"/>
                <a:cs typeface="Arial" charset="0"/>
              </a:rPr>
              <a:t>-Reducing roughness through extra pavement rehabilitations reduces GWP by 13% for urban interstates but increases GWP for rural local roads by 10%.</a:t>
            </a:r>
          </a:p>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Implementing all four strategies could decrease GWP from 38% for urban interstates to 58% for urban local roads</a:t>
            </a:r>
          </a:p>
        </p:txBody>
      </p:sp>
      <p:sp>
        <p:nvSpPr>
          <p:cNvPr id="4" name="Slide Number Placeholder 3"/>
          <p:cNvSpPr>
            <a:spLocks noGrp="1"/>
          </p:cNvSpPr>
          <p:nvPr>
            <p:ph type="sldNum" sz="quarter" idx="10"/>
          </p:nvPr>
        </p:nvSpPr>
        <p:spPr/>
        <p:txBody>
          <a:bodyPr/>
          <a:lstStyle/>
          <a:p>
            <a:fld id="{82345FD7-5B83-4F26-B17C-A198415123D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664590" name="Object 14"/>
          <p:cNvGraphicFramePr>
            <a:graphicFrameLocks noChangeAspect="1"/>
          </p:cNvGraphicFramePr>
          <p:nvPr/>
        </p:nvGraphicFramePr>
        <p:xfrm>
          <a:off x="1150938" y="1489075"/>
          <a:ext cx="6769100" cy="4606925"/>
        </p:xfrm>
        <a:graphic>
          <a:graphicData uri="http://schemas.openxmlformats.org/presentationml/2006/ole">
            <p:oleObj spid="_x0000_s664590" name="Image" r:id="rId3" imgW="8228571" imgH="5600000" progId="">
              <p:embed/>
            </p:oleObj>
          </a:graphicData>
        </a:graphic>
      </p:graphicFrame>
      <p:sp>
        <p:nvSpPr>
          <p:cNvPr id="664578"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smtClean="0"/>
              <a:t>Click to edit Master title style</a:t>
            </a:r>
            <a:endParaRPr lang="en-US" altLang="en-US"/>
          </a:p>
        </p:txBody>
      </p:sp>
      <p:sp>
        <p:nvSpPr>
          <p:cNvPr id="66457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smtClean="0"/>
              <a:t>Click to edit Master subtitle style</a:t>
            </a:r>
            <a:endParaRPr lang="en-US" altLang="en-US"/>
          </a:p>
        </p:txBody>
      </p:sp>
      <p:sp>
        <p:nvSpPr>
          <p:cNvPr id="664583"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664584"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graphicFrame>
        <p:nvGraphicFramePr>
          <p:cNvPr id="664591" name="Object 15"/>
          <p:cNvGraphicFramePr>
            <a:graphicFrameLocks noChangeAspect="1"/>
          </p:cNvGraphicFramePr>
          <p:nvPr/>
        </p:nvGraphicFramePr>
        <p:xfrm>
          <a:off x="657225" y="5251450"/>
          <a:ext cx="1579563" cy="1371600"/>
        </p:xfrm>
        <a:graphic>
          <a:graphicData uri="http://schemas.openxmlformats.org/presentationml/2006/ole">
            <p:oleObj spid="_x0000_s664591" name="Image" r:id="rId4" imgW="1828571" imgH="1587302" progId="">
              <p:embed/>
            </p:oleObj>
          </a:graphicData>
        </a:graphic>
      </p:graphicFrame>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4305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4305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63554"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66355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graphicFrame>
        <p:nvGraphicFramePr>
          <p:cNvPr id="663570" name="Object 18"/>
          <p:cNvGraphicFramePr>
            <a:graphicFrameLocks noChangeAspect="1"/>
          </p:cNvGraphicFramePr>
          <p:nvPr/>
        </p:nvGraphicFramePr>
        <p:xfrm>
          <a:off x="1150938" y="1489075"/>
          <a:ext cx="6769100" cy="4606925"/>
        </p:xfrm>
        <a:graphic>
          <a:graphicData uri="http://schemas.openxmlformats.org/presentationml/2006/ole">
            <p:oleObj spid="_x0000_s663570" name="Image" r:id="rId9" imgW="8228571" imgH="5600000" progId="">
              <p:embed/>
            </p:oleObj>
          </a:graphicData>
        </a:graphic>
      </p:graphicFrame>
      <p:sp>
        <p:nvSpPr>
          <p:cNvPr id="663555" name="Rectangle 3"/>
          <p:cNvSpPr>
            <a:spLocks noGrp="1" noChangeArrowheads="1"/>
          </p:cNvSpPr>
          <p:nvPr>
            <p:ph type="body" idx="1"/>
          </p:nvPr>
        </p:nvSpPr>
        <p:spPr bwMode="auto">
          <a:xfrm>
            <a:off x="457200" y="154305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9" r:id="rId3"/>
    <p:sldLayoutId id="2147483720" r:id="rId4"/>
    <p:sldLayoutId id="2147483721" r:id="rId5"/>
    <p:sldLayoutId id="2147483722" r:id="rId6"/>
  </p:sldLayoutIdLst>
  <p:timing>
    <p:tnLst>
      <p:par>
        <p:cTn id="1" dur="indefinite" restart="never" nodeType="tmRoot"/>
      </p:par>
    </p:tnLst>
  </p:timing>
  <p:hf sldNum="0" hdr="0" ftr="0"/>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Garamond" pitchFamily="18" charset="0"/>
          <a:cs typeface="Arial" charset="0"/>
        </a:defRPr>
      </a:lvl2pPr>
      <a:lvl3pPr algn="l" rtl="0" eaLnBrk="1" fontAlgn="base" hangingPunct="1">
        <a:spcBef>
          <a:spcPct val="0"/>
        </a:spcBef>
        <a:spcAft>
          <a:spcPct val="0"/>
        </a:spcAft>
        <a:defRPr sz="4200">
          <a:solidFill>
            <a:schemeClr val="tx2"/>
          </a:solidFill>
          <a:latin typeface="Garamond" pitchFamily="18" charset="0"/>
          <a:cs typeface="Arial" charset="0"/>
        </a:defRPr>
      </a:lvl3pPr>
      <a:lvl4pPr algn="l" rtl="0" eaLnBrk="1" fontAlgn="base" hangingPunct="1">
        <a:spcBef>
          <a:spcPct val="0"/>
        </a:spcBef>
        <a:spcAft>
          <a:spcPct val="0"/>
        </a:spcAft>
        <a:defRPr sz="4200">
          <a:solidFill>
            <a:schemeClr val="tx2"/>
          </a:solidFill>
          <a:latin typeface="Garamond" pitchFamily="18" charset="0"/>
          <a:cs typeface="Arial" charset="0"/>
        </a:defRPr>
      </a:lvl4pPr>
      <a:lvl5pPr algn="l" rtl="0" eaLnBrk="1" fontAlgn="base" hangingPunct="1">
        <a:spcBef>
          <a:spcPct val="0"/>
        </a:spcBef>
        <a:spcAft>
          <a:spcPct val="0"/>
        </a:spcAft>
        <a:defRPr sz="4200">
          <a:solidFill>
            <a:schemeClr val="tx2"/>
          </a:solidFill>
          <a:latin typeface="Garamond" pitchFamily="18" charset="0"/>
          <a:cs typeface="Arial" charset="0"/>
        </a:defRPr>
      </a:lvl5pPr>
      <a:lvl6pPr marL="457200" algn="l" rtl="0" eaLnBrk="1" fontAlgn="base" hangingPunct="1">
        <a:spcBef>
          <a:spcPct val="0"/>
        </a:spcBef>
        <a:spcAft>
          <a:spcPct val="0"/>
        </a:spcAft>
        <a:defRPr sz="4200">
          <a:solidFill>
            <a:schemeClr val="tx2"/>
          </a:solidFill>
          <a:latin typeface="Garamond" pitchFamily="18" charset="0"/>
          <a:cs typeface="Arial" charset="0"/>
        </a:defRPr>
      </a:lvl6pPr>
      <a:lvl7pPr marL="914400" algn="l" rtl="0" eaLnBrk="1" fontAlgn="base" hangingPunct="1">
        <a:spcBef>
          <a:spcPct val="0"/>
        </a:spcBef>
        <a:spcAft>
          <a:spcPct val="0"/>
        </a:spcAft>
        <a:defRPr sz="4200">
          <a:solidFill>
            <a:schemeClr val="tx2"/>
          </a:solidFill>
          <a:latin typeface="Garamond" pitchFamily="18" charset="0"/>
          <a:cs typeface="Arial" charset="0"/>
        </a:defRPr>
      </a:lvl7pPr>
      <a:lvl8pPr marL="1371600" algn="l" rtl="0" eaLnBrk="1" fontAlgn="base" hangingPunct="1">
        <a:spcBef>
          <a:spcPct val="0"/>
        </a:spcBef>
        <a:spcAft>
          <a:spcPct val="0"/>
        </a:spcAft>
        <a:defRPr sz="4200">
          <a:solidFill>
            <a:schemeClr val="tx2"/>
          </a:solidFill>
          <a:latin typeface="Garamond" pitchFamily="18" charset="0"/>
          <a:cs typeface="Arial" charset="0"/>
        </a:defRPr>
      </a:lvl8pPr>
      <a:lvl9pPr marL="1828800" algn="l" rtl="0" eaLnBrk="1" fontAlgn="base" hangingPunct="1">
        <a:spcBef>
          <a:spcPct val="0"/>
        </a:spcBef>
        <a:spcAft>
          <a:spcPct val="0"/>
        </a:spcAft>
        <a:defRPr sz="4200">
          <a:solidFill>
            <a:schemeClr val="tx2"/>
          </a:solidFill>
          <a:latin typeface="Garamond" pitchFamily="18" charset="0"/>
          <a:cs typeface="Arial"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web.mit.edu/cshub"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MIT Research: Life Cycle Assessment of Concrete Pavements</a:t>
            </a:r>
            <a:endParaRPr lang="en-US" sz="40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Reduction</a:t>
            </a:r>
            <a:endParaRPr lang="en-US" dirty="0"/>
          </a:p>
        </p:txBody>
      </p:sp>
      <p:pic>
        <p:nvPicPr>
          <p:cNvPr id="5" name="Picture 4" descr="GWP Savings for MEPDG V3.jpg"/>
          <p:cNvPicPr>
            <a:picLocks noChangeAspect="1"/>
          </p:cNvPicPr>
          <p:nvPr/>
        </p:nvPicPr>
        <p:blipFill>
          <a:blip r:embed="rId3" cstate="print"/>
          <a:stretch>
            <a:fillRect/>
          </a:stretch>
        </p:blipFill>
        <p:spPr>
          <a:xfrm>
            <a:off x="206833" y="1650383"/>
            <a:ext cx="8736443" cy="410135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Pavement Vehicle Interaction</a:t>
            </a:r>
            <a:endParaRPr lang="en-US" dirty="0"/>
          </a:p>
        </p:txBody>
      </p:sp>
      <p:sp>
        <p:nvSpPr>
          <p:cNvPr id="5" name="Content Placeholder 4"/>
          <p:cNvSpPr>
            <a:spLocks noGrp="1"/>
          </p:cNvSpPr>
          <p:nvPr>
            <p:ph idx="1"/>
          </p:nvPr>
        </p:nvSpPr>
        <p:spPr/>
        <p:txBody>
          <a:bodyPr/>
          <a:lstStyle/>
          <a:p>
            <a:r>
              <a:rPr lang="en-US" sz="3200" dirty="0" smtClean="0"/>
              <a:t>Mechanistic model for pavement deflection</a:t>
            </a:r>
          </a:p>
          <a:p>
            <a:r>
              <a:rPr lang="en-US" sz="3200" dirty="0" smtClean="0"/>
              <a:t>Asphalt pavement 1.6 times thicker than an equivalent concrete pavement to achieve the same fuel consumption.</a:t>
            </a:r>
          </a:p>
          <a:p>
            <a:endParaRPr lang="en-US" dirty="0"/>
          </a:p>
        </p:txBody>
      </p:sp>
      <p:pic>
        <p:nvPicPr>
          <p:cNvPr id="667650" name="Picture 2"/>
          <p:cNvPicPr>
            <a:picLocks noChangeAspect="1" noChangeArrowheads="1"/>
          </p:cNvPicPr>
          <p:nvPr/>
        </p:nvPicPr>
        <p:blipFill>
          <a:blip r:embed="rId3" cstate="print"/>
          <a:srcRect/>
          <a:stretch>
            <a:fillRect/>
          </a:stretch>
        </p:blipFill>
        <p:spPr bwMode="auto">
          <a:xfrm>
            <a:off x="1651000" y="3859242"/>
            <a:ext cx="5842000" cy="27955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More Information</a:t>
            </a:r>
          </a:p>
        </p:txBody>
      </p:sp>
      <p:sp>
        <p:nvSpPr>
          <p:cNvPr id="7171" name="Content Placeholder 2"/>
          <p:cNvSpPr>
            <a:spLocks noGrp="1"/>
          </p:cNvSpPr>
          <p:nvPr>
            <p:ph idx="1"/>
          </p:nvPr>
        </p:nvSpPr>
        <p:spPr/>
        <p:txBody>
          <a:bodyPr/>
          <a:lstStyle/>
          <a:p>
            <a:r>
              <a:rPr lang="en-US" dirty="0" smtClean="0"/>
              <a:t>Full report available from MIT Concrete Sustainability Hub at </a:t>
            </a:r>
            <a:r>
              <a:rPr lang="en-US" dirty="0" smtClean="0">
                <a:hlinkClick r:id="rId3" action="ppaction://hlinkfile"/>
              </a:rPr>
              <a:t>web.mit.edu/</a:t>
            </a:r>
            <a:r>
              <a:rPr lang="en-US" dirty="0" err="1" smtClean="0">
                <a:hlinkClick r:id="rId3" action="ppaction://hlinkfile"/>
              </a:rPr>
              <a:t>cshub</a:t>
            </a:r>
            <a:endParaRPr lang="en-US" dirty="0" smtClean="0"/>
          </a:p>
          <a:p>
            <a:r>
              <a:rPr lang="en-US" dirty="0" smtClean="0"/>
              <a:t>MIT Hub established by</a:t>
            </a:r>
          </a:p>
          <a:p>
            <a:pPr lvl="1"/>
            <a:r>
              <a:rPr lang="en-US" dirty="0" smtClean="0"/>
              <a:t>RMC Research &amp; Education Foundations</a:t>
            </a:r>
          </a:p>
          <a:p>
            <a:pPr lvl="1"/>
            <a:r>
              <a:rPr lang="en-US" dirty="0" smtClean="0"/>
              <a:t>Portland Cement Association</a:t>
            </a:r>
          </a:p>
          <a:p>
            <a:r>
              <a:rPr lang="en-US" dirty="0" smtClean="0"/>
              <a:t>NRMCA providing technical support</a:t>
            </a:r>
          </a:p>
          <a:p>
            <a:pPr lvl="1"/>
            <a:r>
              <a:rPr lang="en-US" dirty="0" smtClean="0"/>
              <a:t>Transfer research into practice</a:t>
            </a:r>
          </a:p>
          <a:p>
            <a:pPr lvl="1"/>
            <a:r>
              <a:rPr lang="en-US" dirty="0" smtClean="0"/>
              <a:t>Visit www.nrmca.org </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17" name="Text Box 17"/>
          <p:cNvSpPr txBox="1">
            <a:spLocks noChangeArrowheads="1"/>
          </p:cNvSpPr>
          <p:nvPr/>
        </p:nvSpPr>
        <p:spPr bwMode="auto">
          <a:xfrm>
            <a:off x="232012" y="1146175"/>
            <a:ext cx="4727446" cy="369332"/>
          </a:xfrm>
          <a:prstGeom prst="rect">
            <a:avLst/>
          </a:prstGeom>
          <a:noFill/>
          <a:ln w="9525">
            <a:noFill/>
            <a:miter lim="800000"/>
            <a:headEnd/>
            <a:tailEnd/>
          </a:ln>
          <a:effectLst/>
        </p:spPr>
        <p:txBody>
          <a:bodyPr wrap="square">
            <a:spAutoFit/>
          </a:bodyPr>
          <a:lstStyle/>
          <a:p>
            <a:pPr algn="ctr"/>
            <a:r>
              <a:rPr lang="en-US" b="1" dirty="0" smtClean="0">
                <a:solidFill>
                  <a:schemeClr val="tx2">
                    <a:lumMod val="75000"/>
                  </a:schemeClr>
                </a:solidFill>
              </a:rPr>
              <a:t>Suggested System Boundaries</a:t>
            </a:r>
            <a:endParaRPr lang="en-US" b="1" dirty="0">
              <a:solidFill>
                <a:schemeClr val="tx2">
                  <a:lumMod val="75000"/>
                </a:schemeClr>
              </a:solidFill>
            </a:endParaRPr>
          </a:p>
        </p:txBody>
      </p:sp>
      <p:pic>
        <p:nvPicPr>
          <p:cNvPr id="665602" name="Picture 2"/>
          <p:cNvPicPr>
            <a:picLocks noChangeAspect="1" noChangeArrowheads="1"/>
          </p:cNvPicPr>
          <p:nvPr/>
        </p:nvPicPr>
        <p:blipFill>
          <a:blip r:embed="rId3" cstate="print"/>
          <a:srcRect/>
          <a:stretch>
            <a:fillRect/>
          </a:stretch>
        </p:blipFill>
        <p:spPr bwMode="auto">
          <a:xfrm>
            <a:off x="635429" y="1856978"/>
            <a:ext cx="7851183" cy="339549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7813"/>
            <a:ext cx="8229600" cy="1139825"/>
          </a:xfrm>
        </p:spPr>
        <p:txBody>
          <a:bodyPr/>
          <a:lstStyle/>
          <a:p>
            <a:r>
              <a:rPr lang="en-US" dirty="0" smtClean="0"/>
              <a:t>Benchmarking</a:t>
            </a:r>
            <a:endParaRPr lang="en-US" dirty="0"/>
          </a:p>
        </p:txBody>
      </p:sp>
      <p:pic>
        <p:nvPicPr>
          <p:cNvPr id="5" name="Picture 4" descr="Pavement Designs.jpg"/>
          <p:cNvPicPr>
            <a:picLocks noChangeAspect="1"/>
          </p:cNvPicPr>
          <p:nvPr/>
        </p:nvPicPr>
        <p:blipFill>
          <a:blip r:embed="rId3" cstate="print"/>
          <a:srcRect l="1455" t="13576" r="2182" b="4000"/>
          <a:stretch>
            <a:fillRect/>
          </a:stretch>
        </p:blipFill>
        <p:spPr>
          <a:xfrm>
            <a:off x="182879" y="955963"/>
            <a:ext cx="8811491" cy="565265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Impacts</a:t>
            </a:r>
            <a:endParaRPr lang="en-US" dirty="0"/>
          </a:p>
        </p:txBody>
      </p:sp>
      <p:sp>
        <p:nvSpPr>
          <p:cNvPr id="4" name="Content Placeholder 3"/>
          <p:cNvSpPr>
            <a:spLocks noGrp="1"/>
          </p:cNvSpPr>
          <p:nvPr>
            <p:ph idx="1"/>
          </p:nvPr>
        </p:nvSpPr>
        <p:spPr/>
        <p:txBody>
          <a:bodyPr/>
          <a:lstStyle/>
          <a:p>
            <a:r>
              <a:rPr lang="en-US" dirty="0" smtClean="0"/>
              <a:t>GWP of concrete pavements ranged from:</a:t>
            </a:r>
          </a:p>
          <a:p>
            <a:pPr lvl="1"/>
            <a:r>
              <a:rPr lang="en-US" dirty="0" smtClean="0"/>
              <a:t> 600 tons CO</a:t>
            </a:r>
            <a:r>
              <a:rPr lang="en-US" baseline="-25000" dirty="0" smtClean="0"/>
              <a:t>2</a:t>
            </a:r>
            <a:r>
              <a:rPr lang="en-US" dirty="0" smtClean="0"/>
              <a:t>e/mi (340 Mg CO</a:t>
            </a:r>
            <a:r>
              <a:rPr lang="en-US" baseline="-25000" dirty="0" smtClean="0"/>
              <a:t>2</a:t>
            </a:r>
            <a:r>
              <a:rPr lang="en-US" dirty="0" smtClean="0"/>
              <a:t>e/km) on rural local roads</a:t>
            </a:r>
          </a:p>
          <a:p>
            <a:pPr lvl="1"/>
            <a:r>
              <a:rPr lang="en-US" dirty="0" smtClean="0"/>
              <a:t>11,000 tons CO</a:t>
            </a:r>
            <a:r>
              <a:rPr lang="en-US" baseline="-25000" dirty="0" smtClean="0"/>
              <a:t>2</a:t>
            </a:r>
            <a:r>
              <a:rPr lang="en-US" dirty="0" smtClean="0"/>
              <a:t>e/mi (6,300 Mg CO</a:t>
            </a:r>
            <a:r>
              <a:rPr lang="en-US" baseline="-25000" dirty="0" smtClean="0"/>
              <a:t>2</a:t>
            </a:r>
            <a:r>
              <a:rPr lang="en-US" dirty="0" smtClean="0"/>
              <a:t>e/km) on urban interstates.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Impacts</a:t>
            </a:r>
            <a:endParaRPr lang="en-US" dirty="0"/>
          </a:p>
        </p:txBody>
      </p:sp>
      <p:sp>
        <p:nvSpPr>
          <p:cNvPr id="4" name="Content Placeholder 3"/>
          <p:cNvSpPr>
            <a:spLocks noGrp="1"/>
          </p:cNvSpPr>
          <p:nvPr>
            <p:ph idx="1"/>
          </p:nvPr>
        </p:nvSpPr>
        <p:spPr/>
        <p:txBody>
          <a:bodyPr/>
          <a:lstStyle/>
          <a:p>
            <a:r>
              <a:rPr lang="en-US" dirty="0" smtClean="0"/>
              <a:t>GHG emissions from cement production are the largest contributor</a:t>
            </a:r>
          </a:p>
          <a:p>
            <a:pPr lvl="1"/>
            <a:r>
              <a:rPr lang="en-US" dirty="0" smtClean="0"/>
              <a:t>45% for urban interstates</a:t>
            </a:r>
          </a:p>
          <a:p>
            <a:pPr lvl="1"/>
            <a:r>
              <a:rPr lang="en-US" dirty="0" smtClean="0"/>
              <a:t>72% for rural local roads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Impacts</a:t>
            </a:r>
            <a:endParaRPr lang="en-US" dirty="0"/>
          </a:p>
        </p:txBody>
      </p:sp>
      <p:sp>
        <p:nvSpPr>
          <p:cNvPr id="4" name="Content Placeholder 3"/>
          <p:cNvSpPr>
            <a:spLocks noGrp="1"/>
          </p:cNvSpPr>
          <p:nvPr>
            <p:ph idx="1"/>
          </p:nvPr>
        </p:nvSpPr>
        <p:spPr/>
        <p:txBody>
          <a:bodyPr/>
          <a:lstStyle/>
          <a:p>
            <a:r>
              <a:rPr lang="en-US" dirty="0" smtClean="0"/>
              <a:t>For 9 of 12 pavement designs</a:t>
            </a:r>
          </a:p>
          <a:p>
            <a:r>
              <a:rPr lang="en-US" dirty="0" smtClean="0"/>
              <a:t>Second largest contributor to GWP is fuel consumed from roughness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Impact Reduction</a:t>
            </a:r>
            <a:endParaRPr lang="en-US" dirty="0"/>
          </a:p>
        </p:txBody>
      </p:sp>
      <p:sp>
        <p:nvSpPr>
          <p:cNvPr id="4" name="Content Placeholder 3"/>
          <p:cNvSpPr>
            <a:spLocks noGrp="1"/>
          </p:cNvSpPr>
          <p:nvPr>
            <p:ph idx="1"/>
          </p:nvPr>
        </p:nvSpPr>
        <p:spPr/>
        <p:txBody>
          <a:bodyPr/>
          <a:lstStyle/>
          <a:p>
            <a:r>
              <a:rPr lang="en-US" dirty="0" smtClean="0"/>
              <a:t>Increasing fly ash from 10% to 30% GWP could be reduced by:</a:t>
            </a:r>
          </a:p>
          <a:p>
            <a:pPr lvl="1"/>
            <a:r>
              <a:rPr lang="en-US" dirty="0" smtClean="0"/>
              <a:t>15% for urban interstates</a:t>
            </a:r>
          </a:p>
          <a:p>
            <a:pPr lvl="1"/>
            <a:r>
              <a:rPr lang="en-US" dirty="0" smtClean="0"/>
              <a:t>36% for local roads</a:t>
            </a:r>
          </a:p>
          <a:p>
            <a:r>
              <a:rPr lang="en-US" dirty="0" smtClean="0"/>
              <a:t>Increasing </a:t>
            </a:r>
            <a:r>
              <a:rPr lang="en-US" dirty="0" err="1" smtClean="0"/>
              <a:t>albedo</a:t>
            </a:r>
            <a:r>
              <a:rPr lang="en-US" dirty="0" smtClean="0"/>
              <a:t> reduces urban heat island</a:t>
            </a:r>
          </a:p>
          <a:p>
            <a:pPr lvl="1"/>
            <a:r>
              <a:rPr lang="en-US" dirty="0" smtClean="0"/>
              <a:t>43% reduction in GWP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Impact Reduction</a:t>
            </a:r>
            <a:endParaRPr lang="en-US" dirty="0"/>
          </a:p>
        </p:txBody>
      </p:sp>
      <p:sp>
        <p:nvSpPr>
          <p:cNvPr id="4" name="Content Placeholder 3"/>
          <p:cNvSpPr>
            <a:spLocks noGrp="1"/>
          </p:cNvSpPr>
          <p:nvPr>
            <p:ph idx="1"/>
          </p:nvPr>
        </p:nvSpPr>
        <p:spPr>
          <a:xfrm>
            <a:off x="457200" y="1555407"/>
            <a:ext cx="8229600" cy="4530725"/>
          </a:xfrm>
        </p:spPr>
        <p:txBody>
          <a:bodyPr/>
          <a:lstStyle/>
          <a:p>
            <a:r>
              <a:rPr lang="en-US" dirty="0" smtClean="0"/>
              <a:t>Carbonation through crushing and stockpiling concrete for one year</a:t>
            </a:r>
          </a:p>
          <a:p>
            <a:pPr lvl="1"/>
            <a:r>
              <a:rPr lang="en-US" dirty="0" smtClean="0"/>
              <a:t>sequestered 28% of initial CO</a:t>
            </a:r>
            <a:r>
              <a:rPr lang="en-US" baseline="-25000" dirty="0" smtClean="0"/>
              <a:t>2</a:t>
            </a:r>
            <a:r>
              <a:rPr lang="en-US" dirty="0" smtClean="0"/>
              <a:t> released</a:t>
            </a:r>
          </a:p>
          <a:p>
            <a:r>
              <a:rPr lang="en-US" dirty="0" smtClean="0"/>
              <a:t>Reducing roughness through extra pavement rehabilitations</a:t>
            </a:r>
          </a:p>
          <a:p>
            <a:pPr lvl="1"/>
            <a:r>
              <a:rPr lang="en-US" dirty="0" smtClean="0"/>
              <a:t>Reduces GWP by 13% for urban interstates</a:t>
            </a:r>
          </a:p>
          <a:p>
            <a:pPr lvl="1"/>
            <a:r>
              <a:rPr lang="en-US" dirty="0" smtClean="0"/>
              <a:t>Increases GWP for rural local roads by 10%</a:t>
            </a:r>
          </a:p>
          <a:p>
            <a:endParaRPr lang="en-US" dirty="0" smtClean="0"/>
          </a:p>
          <a:p>
            <a:pPr lvl="1"/>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Reduction</a:t>
            </a:r>
            <a:endParaRPr lang="en-US" dirty="0"/>
          </a:p>
        </p:txBody>
      </p:sp>
      <p:pic>
        <p:nvPicPr>
          <p:cNvPr id="17" name="Content Placeholder 16" descr="Reduction Savings.jpg"/>
          <p:cNvPicPr>
            <a:picLocks noGrp="1" noChangeAspect="1"/>
          </p:cNvPicPr>
          <p:nvPr>
            <p:ph idx="1"/>
          </p:nvPr>
        </p:nvPicPr>
        <p:blipFill>
          <a:blip r:embed="rId3" cstate="print"/>
          <a:stretch>
            <a:fillRect/>
          </a:stretch>
        </p:blipFill>
        <p:spPr>
          <a:xfrm>
            <a:off x="468273" y="1159726"/>
            <a:ext cx="8207453" cy="530798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RMCA Slide Template No Logo">
  <a:themeElements>
    <a:clrScheme name="NRMCA Master Sept 06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NRMCA Master Sept 06">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RMCA Master Sept 06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NRMCA Master Sept 06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NRMCA Master Sept 06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NRMCA Master Sept 06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NRMCA Master Sept 06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NRMCA Master Sept 06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NRMCA Master Sept 06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NRMCA Master Sept 06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NRMCA Master Sept 06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NRMCA Slide Template No Logo</Template>
  <TotalTime>796</TotalTime>
  <Words>991</Words>
  <Application>Microsoft Office PowerPoint</Application>
  <PresentationFormat>On-screen Show (4:3)</PresentationFormat>
  <Paragraphs>73</Paragraphs>
  <Slides>12</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NRMCA Slide Template No Logo</vt:lpstr>
      <vt:lpstr>Image</vt:lpstr>
      <vt:lpstr>MIT Research: Life Cycle Assessment of Concrete Pavements</vt:lpstr>
      <vt:lpstr>Methodology</vt:lpstr>
      <vt:lpstr>Benchmarking</vt:lpstr>
      <vt:lpstr>Impacts</vt:lpstr>
      <vt:lpstr>Impacts</vt:lpstr>
      <vt:lpstr>Impacts</vt:lpstr>
      <vt:lpstr>Impact Reduction</vt:lpstr>
      <vt:lpstr>Impact Reduction</vt:lpstr>
      <vt:lpstr>Impact Reduction</vt:lpstr>
      <vt:lpstr>Impact Reduction</vt:lpstr>
      <vt:lpstr>Pavement Vehicle Interaction</vt:lpstr>
      <vt:lpstr>More Information</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 Concrete Sustainability Hub</dc:title>
  <dc:subject>LCCA: Inflation and Volatility</dc:subject>
  <dc:creator>Brian Killingsworth, PE</dc:creator>
  <dc:description>Based on report from MIT CSH entitled "The Effects of Inflation and Its Volatility on the Choice of Construction Alternatives" published August 2011</dc:description>
  <cp:lastModifiedBy>hstuart</cp:lastModifiedBy>
  <cp:revision>85</cp:revision>
  <cp:lastPrinted>1601-01-01T00:00:00Z</cp:lastPrinted>
  <dcterms:created xsi:type="dcterms:W3CDTF">2011-08-28T21:04:06Z</dcterms:created>
  <dcterms:modified xsi:type="dcterms:W3CDTF">2011-09-06T16:07:14Z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