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0"/>
  </p:notesMasterIdLst>
  <p:handoutMasterIdLst>
    <p:handoutMasterId r:id="rId31"/>
  </p:handoutMasterIdLst>
  <p:sldIdLst>
    <p:sldId id="411" r:id="rId2"/>
    <p:sldId id="453" r:id="rId3"/>
    <p:sldId id="454" r:id="rId4"/>
    <p:sldId id="455" r:id="rId5"/>
    <p:sldId id="456" r:id="rId6"/>
    <p:sldId id="457" r:id="rId7"/>
    <p:sldId id="460" r:id="rId8"/>
    <p:sldId id="458" r:id="rId9"/>
    <p:sldId id="459" r:id="rId10"/>
    <p:sldId id="461" r:id="rId11"/>
    <p:sldId id="447" r:id="rId12"/>
    <p:sldId id="463" r:id="rId13"/>
    <p:sldId id="448" r:id="rId14"/>
    <p:sldId id="464" r:id="rId15"/>
    <p:sldId id="433" r:id="rId16"/>
    <p:sldId id="451" r:id="rId17"/>
    <p:sldId id="452" r:id="rId18"/>
    <p:sldId id="438" r:id="rId19"/>
    <p:sldId id="437" r:id="rId20"/>
    <p:sldId id="440" r:id="rId21"/>
    <p:sldId id="441" r:id="rId22"/>
    <p:sldId id="443" r:id="rId23"/>
    <p:sldId id="449" r:id="rId24"/>
    <p:sldId id="465" r:id="rId25"/>
    <p:sldId id="445" r:id="rId26"/>
    <p:sldId id="450" r:id="rId27"/>
    <p:sldId id="444" r:id="rId28"/>
    <p:sldId id="432" r:id="rId29"/>
  </p:sldIdLst>
  <p:sldSz cx="9144000" cy="6858000" type="screen4x3"/>
  <p:notesSz cx="7167563" cy="93805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0C02"/>
    <a:srgbClr val="669900"/>
    <a:srgbClr val="6AE4FC"/>
    <a:srgbClr val="FFFF99"/>
    <a:srgbClr val="66FF33"/>
    <a:srgbClr val="065160"/>
    <a:srgbClr val="F9FBFD"/>
    <a:srgbClr val="FED3D0"/>
    <a:srgbClr val="FDB5A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5" autoAdjust="0"/>
    <p:restoredTop sz="63233" autoAdjust="0"/>
  </p:normalViewPr>
  <p:slideViewPr>
    <p:cSldViewPr snapToGrid="0">
      <p:cViewPr varScale="1">
        <p:scale>
          <a:sx n="44" d="100"/>
          <a:sy n="44" d="100"/>
        </p:scale>
        <p:origin x="-11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PH3W\Desktop\School\Quals\Quals%20oral\TrafficScenariosNov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0638563129307289"/>
          <c:y val="5.5531743169425302E-2"/>
          <c:w val="0.76257866710121691"/>
          <c:h val="0.74257113026399935"/>
        </c:manualLayout>
      </c:layout>
      <c:barChart>
        <c:barDir val="col"/>
        <c:grouping val="stacked"/>
        <c:ser>
          <c:idx val="0"/>
          <c:order val="0"/>
          <c:tx>
            <c:strRef>
              <c:f>'for report'!$AR$60</c:f>
              <c:strCache>
                <c:ptCount val="1"/>
                <c:pt idx="0">
                  <c:v>Production + M&amp;R</c:v>
                </c:pt>
              </c:strCache>
            </c:strRef>
          </c:tx>
          <c:cat>
            <c:strRef>
              <c:f>'for report'!$AS$59:$AW$59</c:f>
              <c:strCache>
                <c:ptCount val="5"/>
                <c:pt idx="0">
                  <c:v>Concrete</c:v>
                </c:pt>
                <c:pt idx="1">
                  <c:v>Asphalt</c:v>
                </c:pt>
                <c:pt idx="3">
                  <c:v>Concrete</c:v>
                </c:pt>
                <c:pt idx="4">
                  <c:v>Asphalt</c:v>
                </c:pt>
              </c:strCache>
            </c:strRef>
          </c:cat>
          <c:val>
            <c:numRef>
              <c:f>'for report'!$AS$60:$AW$60</c:f>
              <c:numCache>
                <c:formatCode>General</c:formatCode>
                <c:ptCount val="5"/>
                <c:pt idx="0">
                  <c:v>688</c:v>
                </c:pt>
                <c:pt idx="1">
                  <c:v>738</c:v>
                </c:pt>
                <c:pt idx="3">
                  <c:v>554</c:v>
                </c:pt>
                <c:pt idx="4">
                  <c:v>555</c:v>
                </c:pt>
              </c:numCache>
            </c:numRef>
          </c:val>
        </c:ser>
        <c:ser>
          <c:idx val="1"/>
          <c:order val="1"/>
          <c:tx>
            <c:strRef>
              <c:f>'for report'!$AR$61</c:f>
              <c:strCache>
                <c:ptCount val="1"/>
                <c:pt idx="0">
                  <c:v>PVI (Deflection)</c:v>
                </c:pt>
              </c:strCache>
            </c:strRef>
          </c:tx>
          <c:errBars>
            <c:errBarType val="both"/>
            <c:errValType val="cust"/>
            <c:plus>
              <c:numRef>
                <c:f>'for report'!$AS$57:$AW$57</c:f>
                <c:numCache>
                  <c:formatCode>General</c:formatCode>
                  <c:ptCount val="5"/>
                  <c:pt idx="0">
                    <c:v>144.74625000001478</c:v>
                  </c:pt>
                  <c:pt idx="1">
                    <c:v>627.16874999999982</c:v>
                  </c:pt>
                  <c:pt idx="2">
                    <c:v>0</c:v>
                  </c:pt>
                  <c:pt idx="3">
                    <c:v>42.723875000005613</c:v>
                  </c:pt>
                  <c:pt idx="4">
                    <c:v>188.75062499999618</c:v>
                  </c:pt>
                </c:numCache>
              </c:numRef>
            </c:plus>
            <c:minus>
              <c:numRef>
                <c:f>'for report'!$AS$56:$AW$56</c:f>
                <c:numCache>
                  <c:formatCode>General</c:formatCode>
                  <c:ptCount val="5"/>
                  <c:pt idx="0">
                    <c:v>144.25162499999252</c:v>
                  </c:pt>
                  <c:pt idx="1">
                    <c:v>627.12637499999255</c:v>
                  </c:pt>
                  <c:pt idx="2">
                    <c:v>0</c:v>
                  </c:pt>
                  <c:pt idx="3">
                    <c:v>43.975487499998799</c:v>
                  </c:pt>
                  <c:pt idx="4">
                    <c:v>187.53791249999591</c:v>
                  </c:pt>
                </c:numCache>
              </c:numRef>
            </c:minus>
            <c:spPr>
              <a:ln w="19050">
                <a:headEnd type="none" w="lg" len="lg"/>
                <a:tailEnd w="sm" len="sm"/>
              </a:ln>
            </c:spPr>
          </c:errBars>
          <c:cat>
            <c:strRef>
              <c:f>'for report'!$AS$59:$AW$59</c:f>
              <c:strCache>
                <c:ptCount val="5"/>
                <c:pt idx="0">
                  <c:v>Concrete</c:v>
                </c:pt>
                <c:pt idx="1">
                  <c:v>Asphalt</c:v>
                </c:pt>
                <c:pt idx="3">
                  <c:v>Concrete</c:v>
                </c:pt>
                <c:pt idx="4">
                  <c:v>Asphalt</c:v>
                </c:pt>
              </c:strCache>
            </c:strRef>
          </c:cat>
          <c:val>
            <c:numRef>
              <c:f>'for report'!$AS$61:$AW$61</c:f>
              <c:numCache>
                <c:formatCode>General</c:formatCode>
                <c:ptCount val="5"/>
                <c:pt idx="0">
                  <c:v>201</c:v>
                </c:pt>
                <c:pt idx="1">
                  <c:v>732</c:v>
                </c:pt>
                <c:pt idx="3">
                  <c:v>61</c:v>
                </c:pt>
                <c:pt idx="4">
                  <c:v>219</c:v>
                </c:pt>
              </c:numCache>
            </c:numRef>
          </c:val>
        </c:ser>
        <c:gapWidth val="55"/>
        <c:overlap val="100"/>
        <c:axId val="99879936"/>
        <c:axId val="98300672"/>
      </c:barChart>
      <c:catAx>
        <c:axId val="99879936"/>
        <c:scaling>
          <c:orientation val="minMax"/>
        </c:scaling>
        <c:axPos val="b"/>
        <c:majorTickMark val="none"/>
        <c:tickLblPos val="nextTo"/>
        <c:crossAx val="98300672"/>
        <c:crosses val="autoZero"/>
        <c:auto val="1"/>
        <c:lblAlgn val="ctr"/>
        <c:lblOffset val="100"/>
      </c:catAx>
      <c:valAx>
        <c:axId val="98300672"/>
        <c:scaling>
          <c:orientation val="minMax"/>
        </c:scaling>
        <c:axPos val="l"/>
        <c:majorGridlines/>
        <c:title>
          <c:tx>
            <c:rich>
              <a:bodyPr rot="-5400000" vert="horz"/>
              <a:lstStyle/>
              <a:p>
                <a:pPr>
                  <a:defRPr sz="1200"/>
                </a:pPr>
                <a:r>
                  <a:rPr lang="en-US" sz="1200"/>
                  <a:t>GHG Emissions (Mg CO2e)</a:t>
                </a:r>
              </a:p>
            </c:rich>
          </c:tx>
          <c:layout>
            <c:manualLayout>
              <c:xMode val="edge"/>
              <c:yMode val="edge"/>
              <c:x val="1.080287611356775E-2"/>
              <c:y val="0.17136831884453749"/>
            </c:manualLayout>
          </c:layout>
        </c:title>
        <c:numFmt formatCode="General" sourceLinked="1"/>
        <c:majorTickMark val="none"/>
        <c:tickLblPos val="nextTo"/>
        <c:crossAx val="99879936"/>
        <c:crosses val="autoZero"/>
        <c:crossBetween val="between"/>
      </c:valAx>
      <c:spPr>
        <a:ln>
          <a:solidFill>
            <a:schemeClr val="tx1"/>
          </a:solidFill>
        </a:ln>
      </c:spPr>
    </c:plotArea>
    <c:legend>
      <c:legendPos val="r"/>
      <c:layout>
        <c:manualLayout>
          <c:xMode val="edge"/>
          <c:yMode val="edge"/>
          <c:x val="0.50858013606984498"/>
          <c:y val="9.2197290367605794E-2"/>
          <c:w val="0.41874816477325116"/>
          <c:h val="0.16158020972549256"/>
        </c:manualLayout>
      </c:layout>
      <c:spPr>
        <a:solidFill>
          <a:schemeClr val="lt1"/>
        </a:solidFill>
        <a:ln w="28575" cap="flat" cmpd="sng" algn="ctr">
          <a:solidFill>
            <a:schemeClr val="tx1"/>
          </a:solidFill>
          <a:prstDash val="solid"/>
        </a:ln>
        <a:effectLst/>
      </c:spPr>
    </c:legend>
    <c:plotVisOnly val="1"/>
    <c:dispBlanksAs val="gap"/>
  </c:chart>
  <c:spPr>
    <a:ln>
      <a:solidFill>
        <a:schemeClr val="tx1"/>
      </a:solidFill>
    </a:ln>
  </c:spPr>
  <c:txPr>
    <a:bodyPr/>
    <a:lstStyle/>
    <a:p>
      <a:pPr>
        <a:defRPr sz="1100" b="1">
          <a:latin typeface="Cambria" pitchFamily="18" charset="0"/>
          <a:cs typeface="Times New Roman"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53837-2B8B-4FD7-839F-BFC5954F7F69}" type="doc">
      <dgm:prSet loTypeId="urn:microsoft.com/office/officeart/2005/8/layout/cycle7" loCatId="cycle" qsTypeId="urn:microsoft.com/office/officeart/2005/8/quickstyle/3d7" qsCatId="3D" csTypeId="urn:microsoft.com/office/officeart/2005/8/colors/accent0_3" csCatId="mainScheme" phldr="1"/>
      <dgm:spPr/>
      <dgm:t>
        <a:bodyPr/>
        <a:lstStyle/>
        <a:p>
          <a:endParaRPr lang="en-US"/>
        </a:p>
      </dgm:t>
    </dgm:pt>
    <dgm:pt modelId="{D2D01426-5AF3-4774-AB0A-44C88CA83437}">
      <dgm:prSet phldrT="[Text]" custT="1"/>
      <dgm:spPr/>
      <dgm:t>
        <a:bodyPr/>
        <a:lstStyle/>
        <a:p>
          <a:pPr algn="ctr"/>
          <a:r>
            <a:rPr lang="en-US" sz="2400" b="1" dirty="0" smtClean="0">
              <a:solidFill>
                <a:schemeClr val="bg1"/>
              </a:solidFill>
            </a:rPr>
            <a:t>Concrete Science</a:t>
          </a:r>
        </a:p>
        <a:p>
          <a:pPr algn="l"/>
          <a:r>
            <a:rPr lang="en-US" sz="2000" dirty="0" smtClean="0">
              <a:solidFill>
                <a:schemeClr val="bg1"/>
              </a:solidFill>
            </a:rPr>
            <a:t>Scientific breakthroughs toward reducing the CO</a:t>
          </a:r>
          <a:r>
            <a:rPr lang="en-US" sz="2000" baseline="-25000" dirty="0" smtClean="0">
              <a:solidFill>
                <a:schemeClr val="bg1"/>
              </a:solidFill>
            </a:rPr>
            <a:t>2</a:t>
          </a:r>
          <a:r>
            <a:rPr lang="en-US" sz="2000" dirty="0" smtClean="0">
              <a:solidFill>
                <a:schemeClr val="bg1"/>
              </a:solidFill>
            </a:rPr>
            <a:t> footprint of cement and concrete</a:t>
          </a:r>
          <a:endParaRPr lang="en-US" sz="2000" dirty="0">
            <a:solidFill>
              <a:schemeClr val="bg1"/>
            </a:solidFill>
          </a:endParaRPr>
        </a:p>
      </dgm:t>
    </dgm:pt>
    <dgm:pt modelId="{BD8BA534-B3F6-444F-8C1E-173F4A5D4756}" type="parTrans" cxnId="{2BA0486A-6B22-4E40-9740-E873763AC3C1}">
      <dgm:prSet/>
      <dgm:spPr/>
      <dgm:t>
        <a:bodyPr/>
        <a:lstStyle/>
        <a:p>
          <a:endParaRPr lang="en-US" sz="2000">
            <a:solidFill>
              <a:schemeClr val="bg1"/>
            </a:solidFill>
          </a:endParaRPr>
        </a:p>
      </dgm:t>
    </dgm:pt>
    <dgm:pt modelId="{0D35F4B5-9D6D-44C3-82E4-98E79C83BA8A}" type="sibTrans" cxnId="{2BA0486A-6B22-4E40-9740-E873763AC3C1}">
      <dgm:prSet custT="1"/>
      <dgm:spPr/>
      <dgm:t>
        <a:bodyPr/>
        <a:lstStyle/>
        <a:p>
          <a:endParaRPr lang="en-US" sz="2000">
            <a:solidFill>
              <a:schemeClr val="bg1"/>
            </a:solidFill>
          </a:endParaRPr>
        </a:p>
      </dgm:t>
    </dgm:pt>
    <dgm:pt modelId="{6B2EAA9D-F12E-42C4-B002-5A000186B106}">
      <dgm:prSet phldrT="[Text]" custT="1"/>
      <dgm:spPr/>
      <dgm:t>
        <a:bodyPr/>
        <a:lstStyle/>
        <a:p>
          <a:pPr algn="ctr"/>
          <a:r>
            <a:rPr lang="en-US" sz="2400" b="1" dirty="0" smtClean="0">
              <a:solidFill>
                <a:schemeClr val="bg1"/>
              </a:solidFill>
            </a:rPr>
            <a:t>Econometrics</a:t>
          </a:r>
        </a:p>
        <a:p>
          <a:pPr algn="l"/>
          <a:r>
            <a:rPr lang="en-US" sz="2000" dirty="0" smtClean="0">
              <a:solidFill>
                <a:schemeClr val="bg1"/>
              </a:solidFill>
            </a:rPr>
            <a:t>Impact on economy:</a:t>
          </a:r>
        </a:p>
        <a:p>
          <a:pPr marL="228600" indent="-228600" algn="l"/>
          <a:r>
            <a:rPr lang="en-US" sz="2000" dirty="0" smtClean="0">
              <a:solidFill>
                <a:schemeClr val="bg1"/>
              </a:solidFill>
            </a:rPr>
            <a:t>- 	System dynamics</a:t>
          </a:r>
        </a:p>
        <a:p>
          <a:pPr marL="228600" indent="-228600" algn="l"/>
          <a:r>
            <a:rPr lang="en-US" sz="2000" dirty="0" smtClean="0">
              <a:solidFill>
                <a:schemeClr val="bg1"/>
              </a:solidFill>
            </a:rPr>
            <a:t>-	Effect on policy (e.g. Carbon Tax</a:t>
          </a:r>
          <a:endParaRPr lang="en-US" sz="2000" dirty="0">
            <a:solidFill>
              <a:schemeClr val="bg1"/>
            </a:solidFill>
          </a:endParaRPr>
        </a:p>
      </dgm:t>
    </dgm:pt>
    <dgm:pt modelId="{39320C71-4D26-4DA6-9230-6C4195A6AEF5}" type="parTrans" cxnId="{110A8B7F-45D1-4357-B13E-3AAB3A115F63}">
      <dgm:prSet/>
      <dgm:spPr/>
      <dgm:t>
        <a:bodyPr/>
        <a:lstStyle/>
        <a:p>
          <a:endParaRPr lang="en-US" sz="2000">
            <a:solidFill>
              <a:schemeClr val="bg1"/>
            </a:solidFill>
          </a:endParaRPr>
        </a:p>
      </dgm:t>
    </dgm:pt>
    <dgm:pt modelId="{100C46E4-4FB7-4212-B476-E55A19571BEE}" type="sibTrans" cxnId="{110A8B7F-45D1-4357-B13E-3AAB3A115F63}">
      <dgm:prSet custT="1"/>
      <dgm:spPr/>
      <dgm:t>
        <a:bodyPr/>
        <a:lstStyle/>
        <a:p>
          <a:endParaRPr lang="en-US" sz="2000">
            <a:solidFill>
              <a:schemeClr val="bg1"/>
            </a:solidFill>
          </a:endParaRPr>
        </a:p>
      </dgm:t>
    </dgm:pt>
    <dgm:pt modelId="{3DF9A833-4535-4CB1-9234-248783FE8140}">
      <dgm:prSet phldrT="[Text]" custT="1"/>
      <dgm:spPr/>
      <dgm:t>
        <a:bodyPr/>
        <a:lstStyle/>
        <a:p>
          <a:pPr algn="ctr"/>
          <a:r>
            <a:rPr lang="en-US" sz="2400" b="1" dirty="0" smtClean="0">
              <a:solidFill>
                <a:schemeClr val="bg1"/>
              </a:solidFill>
            </a:rPr>
            <a:t>Building Technology</a:t>
          </a:r>
        </a:p>
        <a:p>
          <a:pPr algn="l"/>
          <a:r>
            <a:rPr lang="en-US" sz="2000" dirty="0" smtClean="0">
              <a:solidFill>
                <a:schemeClr val="bg1"/>
              </a:solidFill>
            </a:rPr>
            <a:t>The CO</a:t>
          </a:r>
          <a:r>
            <a:rPr lang="en-US" sz="2000" baseline="-25000" dirty="0" smtClean="0">
              <a:solidFill>
                <a:schemeClr val="bg1"/>
              </a:solidFill>
            </a:rPr>
            <a:t>2</a:t>
          </a:r>
          <a:r>
            <a:rPr lang="en-US" sz="2000" dirty="0" smtClean="0">
              <a:solidFill>
                <a:schemeClr val="bg1"/>
              </a:solidFill>
            </a:rPr>
            <a:t> footprint of concrete structures </a:t>
          </a:r>
        </a:p>
        <a:p>
          <a:pPr marL="236538" indent="-236538" algn="l"/>
          <a:r>
            <a:rPr lang="en-US" sz="2000" dirty="0" smtClean="0">
              <a:solidFill>
                <a:schemeClr val="bg1"/>
              </a:solidFill>
            </a:rPr>
            <a:t>-	Material Flows</a:t>
          </a:r>
        </a:p>
        <a:p>
          <a:pPr marL="236538" indent="-236538" algn="l"/>
          <a:r>
            <a:rPr lang="en-US" sz="2000" dirty="0" smtClean="0">
              <a:solidFill>
                <a:schemeClr val="bg1"/>
              </a:solidFill>
            </a:rPr>
            <a:t>-	Life Cycle Assessment</a:t>
          </a:r>
          <a:endParaRPr lang="en-US" sz="2000" dirty="0">
            <a:solidFill>
              <a:schemeClr val="bg1"/>
            </a:solidFill>
          </a:endParaRPr>
        </a:p>
      </dgm:t>
    </dgm:pt>
    <dgm:pt modelId="{0D5F026C-2DCB-4881-B583-04F303F241C1}" type="parTrans" cxnId="{816B27AB-B279-4A69-A225-9A77146C9560}">
      <dgm:prSet/>
      <dgm:spPr/>
      <dgm:t>
        <a:bodyPr/>
        <a:lstStyle/>
        <a:p>
          <a:endParaRPr lang="en-US" sz="2000">
            <a:solidFill>
              <a:schemeClr val="bg1"/>
            </a:solidFill>
          </a:endParaRPr>
        </a:p>
      </dgm:t>
    </dgm:pt>
    <dgm:pt modelId="{1A11D512-6AF6-4EBD-A795-D5DC1092665C}" type="sibTrans" cxnId="{816B27AB-B279-4A69-A225-9A77146C9560}">
      <dgm:prSet custT="1"/>
      <dgm:spPr/>
      <dgm:t>
        <a:bodyPr/>
        <a:lstStyle/>
        <a:p>
          <a:endParaRPr lang="en-US" sz="2000">
            <a:solidFill>
              <a:schemeClr val="bg1"/>
            </a:solidFill>
          </a:endParaRPr>
        </a:p>
      </dgm:t>
    </dgm:pt>
    <dgm:pt modelId="{0F528874-B666-4408-AB21-1520AE9D4409}" type="pres">
      <dgm:prSet presAssocID="{5C453837-2B8B-4FD7-839F-BFC5954F7F69}" presName="Name0" presStyleCnt="0">
        <dgm:presLayoutVars>
          <dgm:dir/>
          <dgm:resizeHandles val="exact"/>
        </dgm:presLayoutVars>
      </dgm:prSet>
      <dgm:spPr/>
      <dgm:t>
        <a:bodyPr/>
        <a:lstStyle/>
        <a:p>
          <a:endParaRPr lang="en-US"/>
        </a:p>
      </dgm:t>
    </dgm:pt>
    <dgm:pt modelId="{4927B689-8F90-499C-840B-4672B344F030}" type="pres">
      <dgm:prSet presAssocID="{D2D01426-5AF3-4774-AB0A-44C88CA83437}" presName="node" presStyleLbl="node1" presStyleIdx="0" presStyleCnt="3" custScaleX="125712" custScaleY="175642" custRadScaleRad="94686" custRadScaleInc="-784">
        <dgm:presLayoutVars>
          <dgm:bulletEnabled val="1"/>
        </dgm:presLayoutVars>
      </dgm:prSet>
      <dgm:spPr/>
      <dgm:t>
        <a:bodyPr/>
        <a:lstStyle/>
        <a:p>
          <a:endParaRPr lang="en-US"/>
        </a:p>
      </dgm:t>
    </dgm:pt>
    <dgm:pt modelId="{8981938D-A24E-4BE3-9CAD-C470C5FE42A9}" type="pres">
      <dgm:prSet presAssocID="{0D35F4B5-9D6D-44C3-82E4-98E79C83BA8A}" presName="sibTrans" presStyleLbl="sibTrans2D1" presStyleIdx="0" presStyleCnt="3"/>
      <dgm:spPr/>
      <dgm:t>
        <a:bodyPr/>
        <a:lstStyle/>
        <a:p>
          <a:endParaRPr lang="en-US"/>
        </a:p>
      </dgm:t>
    </dgm:pt>
    <dgm:pt modelId="{64C6EB2A-B4B7-40E2-93C1-D95BDA224FF4}" type="pres">
      <dgm:prSet presAssocID="{0D35F4B5-9D6D-44C3-82E4-98E79C83BA8A}" presName="connectorText" presStyleLbl="sibTrans2D1" presStyleIdx="0" presStyleCnt="3"/>
      <dgm:spPr/>
      <dgm:t>
        <a:bodyPr/>
        <a:lstStyle/>
        <a:p>
          <a:endParaRPr lang="en-US"/>
        </a:p>
      </dgm:t>
    </dgm:pt>
    <dgm:pt modelId="{38588E25-43D5-48F9-B598-5A95E1F8350D}" type="pres">
      <dgm:prSet presAssocID="{6B2EAA9D-F12E-42C4-B002-5A000186B106}" presName="node" presStyleLbl="node1" presStyleIdx="1" presStyleCnt="3" custScaleX="129171" custScaleY="186176" custRadScaleRad="100757" custRadScaleInc="-7770">
        <dgm:presLayoutVars>
          <dgm:bulletEnabled val="1"/>
        </dgm:presLayoutVars>
      </dgm:prSet>
      <dgm:spPr/>
      <dgm:t>
        <a:bodyPr/>
        <a:lstStyle/>
        <a:p>
          <a:endParaRPr lang="en-US"/>
        </a:p>
      </dgm:t>
    </dgm:pt>
    <dgm:pt modelId="{C5CF5238-08BD-446D-9666-2747E1F87FA9}" type="pres">
      <dgm:prSet presAssocID="{100C46E4-4FB7-4212-B476-E55A19571BEE}" presName="sibTrans" presStyleLbl="sibTrans2D1" presStyleIdx="1" presStyleCnt="3"/>
      <dgm:spPr/>
      <dgm:t>
        <a:bodyPr/>
        <a:lstStyle/>
        <a:p>
          <a:endParaRPr lang="en-US"/>
        </a:p>
      </dgm:t>
    </dgm:pt>
    <dgm:pt modelId="{3F7BD386-89F9-41D4-84B4-4D730DB9294B}" type="pres">
      <dgm:prSet presAssocID="{100C46E4-4FB7-4212-B476-E55A19571BEE}" presName="connectorText" presStyleLbl="sibTrans2D1" presStyleIdx="1" presStyleCnt="3"/>
      <dgm:spPr/>
      <dgm:t>
        <a:bodyPr/>
        <a:lstStyle/>
        <a:p>
          <a:endParaRPr lang="en-US"/>
        </a:p>
      </dgm:t>
    </dgm:pt>
    <dgm:pt modelId="{3CB89CE5-2926-4ABA-8C4D-0EA2A21F254B}" type="pres">
      <dgm:prSet presAssocID="{3DF9A833-4535-4CB1-9234-248783FE8140}" presName="node" presStyleLbl="node1" presStyleIdx="2" presStyleCnt="3" custScaleX="132241" custScaleY="187907" custRadScaleRad="106361" custRadScaleInc="9692">
        <dgm:presLayoutVars>
          <dgm:bulletEnabled val="1"/>
        </dgm:presLayoutVars>
      </dgm:prSet>
      <dgm:spPr/>
      <dgm:t>
        <a:bodyPr/>
        <a:lstStyle/>
        <a:p>
          <a:endParaRPr lang="en-US"/>
        </a:p>
      </dgm:t>
    </dgm:pt>
    <dgm:pt modelId="{9F6CFFF3-26FA-4B31-883B-D08B91F404E5}" type="pres">
      <dgm:prSet presAssocID="{1A11D512-6AF6-4EBD-A795-D5DC1092665C}" presName="sibTrans" presStyleLbl="sibTrans2D1" presStyleIdx="2" presStyleCnt="3"/>
      <dgm:spPr/>
      <dgm:t>
        <a:bodyPr/>
        <a:lstStyle/>
        <a:p>
          <a:endParaRPr lang="en-US"/>
        </a:p>
      </dgm:t>
    </dgm:pt>
    <dgm:pt modelId="{C534BAB1-A017-4901-A307-10E32723770E}" type="pres">
      <dgm:prSet presAssocID="{1A11D512-6AF6-4EBD-A795-D5DC1092665C}" presName="connectorText" presStyleLbl="sibTrans2D1" presStyleIdx="2" presStyleCnt="3"/>
      <dgm:spPr/>
      <dgm:t>
        <a:bodyPr/>
        <a:lstStyle/>
        <a:p>
          <a:endParaRPr lang="en-US"/>
        </a:p>
      </dgm:t>
    </dgm:pt>
  </dgm:ptLst>
  <dgm:cxnLst>
    <dgm:cxn modelId="{83CB67EE-7FFF-4337-B3A5-7DE3DBE6CF93}" type="presOf" srcId="{1A11D512-6AF6-4EBD-A795-D5DC1092665C}" destId="{9F6CFFF3-26FA-4B31-883B-D08B91F404E5}" srcOrd="0" destOrd="0" presId="urn:microsoft.com/office/officeart/2005/8/layout/cycle7"/>
    <dgm:cxn modelId="{130F1295-135A-494B-9001-51268D3C6B41}" type="presOf" srcId="{5C453837-2B8B-4FD7-839F-BFC5954F7F69}" destId="{0F528874-B666-4408-AB21-1520AE9D4409}" srcOrd="0" destOrd="0" presId="urn:microsoft.com/office/officeart/2005/8/layout/cycle7"/>
    <dgm:cxn modelId="{2BA0486A-6B22-4E40-9740-E873763AC3C1}" srcId="{5C453837-2B8B-4FD7-839F-BFC5954F7F69}" destId="{D2D01426-5AF3-4774-AB0A-44C88CA83437}" srcOrd="0" destOrd="0" parTransId="{BD8BA534-B3F6-444F-8C1E-173F4A5D4756}" sibTransId="{0D35F4B5-9D6D-44C3-82E4-98E79C83BA8A}"/>
    <dgm:cxn modelId="{188FD6E9-10AD-4795-AE40-0754C5B0FDE0}" type="presOf" srcId="{D2D01426-5AF3-4774-AB0A-44C88CA83437}" destId="{4927B689-8F90-499C-840B-4672B344F030}" srcOrd="0" destOrd="0" presId="urn:microsoft.com/office/officeart/2005/8/layout/cycle7"/>
    <dgm:cxn modelId="{88F7E4BD-C3AB-459F-9F7D-E2F1F35ED5D9}" type="presOf" srcId="{3DF9A833-4535-4CB1-9234-248783FE8140}" destId="{3CB89CE5-2926-4ABA-8C4D-0EA2A21F254B}" srcOrd="0" destOrd="0" presId="urn:microsoft.com/office/officeart/2005/8/layout/cycle7"/>
    <dgm:cxn modelId="{C7D19621-8489-4F9E-8E33-F6F7215FDCC5}" type="presOf" srcId="{100C46E4-4FB7-4212-B476-E55A19571BEE}" destId="{C5CF5238-08BD-446D-9666-2747E1F87FA9}" srcOrd="0" destOrd="0" presId="urn:microsoft.com/office/officeart/2005/8/layout/cycle7"/>
    <dgm:cxn modelId="{B780398C-DBDB-4C8E-B574-2895EC13086A}" type="presOf" srcId="{100C46E4-4FB7-4212-B476-E55A19571BEE}" destId="{3F7BD386-89F9-41D4-84B4-4D730DB9294B}" srcOrd="1" destOrd="0" presId="urn:microsoft.com/office/officeart/2005/8/layout/cycle7"/>
    <dgm:cxn modelId="{110A8B7F-45D1-4357-B13E-3AAB3A115F63}" srcId="{5C453837-2B8B-4FD7-839F-BFC5954F7F69}" destId="{6B2EAA9D-F12E-42C4-B002-5A000186B106}" srcOrd="1" destOrd="0" parTransId="{39320C71-4D26-4DA6-9230-6C4195A6AEF5}" sibTransId="{100C46E4-4FB7-4212-B476-E55A19571BEE}"/>
    <dgm:cxn modelId="{0696D31E-6DCA-4F9C-8FB9-BF4344F2B8B0}" type="presOf" srcId="{6B2EAA9D-F12E-42C4-B002-5A000186B106}" destId="{38588E25-43D5-48F9-B598-5A95E1F8350D}" srcOrd="0" destOrd="0" presId="urn:microsoft.com/office/officeart/2005/8/layout/cycle7"/>
    <dgm:cxn modelId="{34D1639F-B231-42F1-80CD-DA5DEDE6E616}" type="presOf" srcId="{1A11D512-6AF6-4EBD-A795-D5DC1092665C}" destId="{C534BAB1-A017-4901-A307-10E32723770E}" srcOrd="1" destOrd="0" presId="urn:microsoft.com/office/officeart/2005/8/layout/cycle7"/>
    <dgm:cxn modelId="{35F05E08-17E2-41C4-BFAD-C5782774B7A1}" type="presOf" srcId="{0D35F4B5-9D6D-44C3-82E4-98E79C83BA8A}" destId="{64C6EB2A-B4B7-40E2-93C1-D95BDA224FF4}" srcOrd="1" destOrd="0" presId="urn:microsoft.com/office/officeart/2005/8/layout/cycle7"/>
    <dgm:cxn modelId="{0F75FF1A-7F30-44CE-9204-9D9E153662B9}" type="presOf" srcId="{0D35F4B5-9D6D-44C3-82E4-98E79C83BA8A}" destId="{8981938D-A24E-4BE3-9CAD-C470C5FE42A9}" srcOrd="0" destOrd="0" presId="urn:microsoft.com/office/officeart/2005/8/layout/cycle7"/>
    <dgm:cxn modelId="{816B27AB-B279-4A69-A225-9A77146C9560}" srcId="{5C453837-2B8B-4FD7-839F-BFC5954F7F69}" destId="{3DF9A833-4535-4CB1-9234-248783FE8140}" srcOrd="2" destOrd="0" parTransId="{0D5F026C-2DCB-4881-B583-04F303F241C1}" sibTransId="{1A11D512-6AF6-4EBD-A795-D5DC1092665C}"/>
    <dgm:cxn modelId="{1BCA0C97-8C57-413E-820D-FEB0620374ED}" type="presParOf" srcId="{0F528874-B666-4408-AB21-1520AE9D4409}" destId="{4927B689-8F90-499C-840B-4672B344F030}" srcOrd="0" destOrd="0" presId="urn:microsoft.com/office/officeart/2005/8/layout/cycle7"/>
    <dgm:cxn modelId="{A6FCE08B-1712-4014-9B1C-EBEA1C693F98}" type="presParOf" srcId="{0F528874-B666-4408-AB21-1520AE9D4409}" destId="{8981938D-A24E-4BE3-9CAD-C470C5FE42A9}" srcOrd="1" destOrd="0" presId="urn:microsoft.com/office/officeart/2005/8/layout/cycle7"/>
    <dgm:cxn modelId="{A854C668-5B62-4D4B-A9B0-CD69F5C64BD6}" type="presParOf" srcId="{8981938D-A24E-4BE3-9CAD-C470C5FE42A9}" destId="{64C6EB2A-B4B7-40E2-93C1-D95BDA224FF4}" srcOrd="0" destOrd="0" presId="urn:microsoft.com/office/officeart/2005/8/layout/cycle7"/>
    <dgm:cxn modelId="{366CD182-5102-4E0A-9525-4213950A6965}" type="presParOf" srcId="{0F528874-B666-4408-AB21-1520AE9D4409}" destId="{38588E25-43D5-48F9-B598-5A95E1F8350D}" srcOrd="2" destOrd="0" presId="urn:microsoft.com/office/officeart/2005/8/layout/cycle7"/>
    <dgm:cxn modelId="{FAA88EF8-2E62-4709-A669-8EE4789F24E4}" type="presParOf" srcId="{0F528874-B666-4408-AB21-1520AE9D4409}" destId="{C5CF5238-08BD-446D-9666-2747E1F87FA9}" srcOrd="3" destOrd="0" presId="urn:microsoft.com/office/officeart/2005/8/layout/cycle7"/>
    <dgm:cxn modelId="{E3562F37-5B4E-439C-866D-AAFB75D21E52}" type="presParOf" srcId="{C5CF5238-08BD-446D-9666-2747E1F87FA9}" destId="{3F7BD386-89F9-41D4-84B4-4D730DB9294B}" srcOrd="0" destOrd="0" presId="urn:microsoft.com/office/officeart/2005/8/layout/cycle7"/>
    <dgm:cxn modelId="{5CB53CEC-7ABC-4A09-A113-B6E5A7E2ABBE}" type="presParOf" srcId="{0F528874-B666-4408-AB21-1520AE9D4409}" destId="{3CB89CE5-2926-4ABA-8C4D-0EA2A21F254B}" srcOrd="4" destOrd="0" presId="urn:microsoft.com/office/officeart/2005/8/layout/cycle7"/>
    <dgm:cxn modelId="{483CD415-B1AC-4331-A447-B4CE620BB632}" type="presParOf" srcId="{0F528874-B666-4408-AB21-1520AE9D4409}" destId="{9F6CFFF3-26FA-4B31-883B-D08B91F404E5}" srcOrd="5" destOrd="0" presId="urn:microsoft.com/office/officeart/2005/8/layout/cycle7"/>
    <dgm:cxn modelId="{68F5B672-6FE2-488E-B2C0-FE79EEAFDEE8}" type="presParOf" srcId="{9F6CFFF3-26FA-4B31-883B-D08B91F404E5}" destId="{C534BAB1-A017-4901-A307-10E32723770E}"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89123" name="Rectangle 3"/>
          <p:cNvSpPr>
            <a:spLocks noGrp="1" noChangeArrowheads="1"/>
          </p:cNvSpPr>
          <p:nvPr>
            <p:ph type="dt" sz="quarter"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89124" name="Rectangle 4"/>
          <p:cNvSpPr>
            <a:spLocks noGrp="1" noChangeArrowheads="1"/>
          </p:cNvSpPr>
          <p:nvPr>
            <p:ph type="ftr" sz="quarter" idx="2"/>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89125" name="Rectangle 5"/>
          <p:cNvSpPr>
            <a:spLocks noGrp="1" noChangeArrowheads="1"/>
          </p:cNvSpPr>
          <p:nvPr>
            <p:ph type="sldNum" sz="quarter" idx="3"/>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A9F5176C-5979-486E-BAE5-BB58531CC9C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22563" name="Rectangle 3"/>
          <p:cNvSpPr>
            <a:spLocks noGrp="1" noChangeArrowheads="1"/>
          </p:cNvSpPr>
          <p:nvPr>
            <p:ph type="dt"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22564" name="Rectangle 4"/>
          <p:cNvSpPr>
            <a:spLocks noGrp="1" noRot="1" noChangeAspect="1" noChangeArrowheads="1" noTextEdit="1"/>
          </p:cNvSpPr>
          <p:nvPr>
            <p:ph type="sldImg" idx="2"/>
          </p:nvPr>
        </p:nvSpPr>
        <p:spPr bwMode="auto">
          <a:xfrm>
            <a:off x="1238250" y="703263"/>
            <a:ext cx="4692650" cy="3517900"/>
          </a:xfrm>
          <a:prstGeom prst="rect">
            <a:avLst/>
          </a:prstGeom>
          <a:noFill/>
          <a:ln w="9525">
            <a:solidFill>
              <a:srgbClr val="000000"/>
            </a:solidFill>
            <a:miter lim="800000"/>
            <a:headEnd/>
            <a:tailEnd/>
          </a:ln>
          <a:effectLst/>
        </p:spPr>
      </p:sp>
      <p:sp>
        <p:nvSpPr>
          <p:cNvPr id="322565" name="Rectangle 5"/>
          <p:cNvSpPr>
            <a:spLocks noGrp="1" noChangeArrowheads="1"/>
          </p:cNvSpPr>
          <p:nvPr>
            <p:ph type="body" sz="quarter" idx="3"/>
          </p:nvPr>
        </p:nvSpPr>
        <p:spPr bwMode="auto">
          <a:xfrm>
            <a:off x="715963" y="4456113"/>
            <a:ext cx="5734050" cy="422116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6" name="Rectangle 6"/>
          <p:cNvSpPr>
            <a:spLocks noGrp="1" noChangeArrowheads="1"/>
          </p:cNvSpPr>
          <p:nvPr>
            <p:ph type="ftr" sz="quarter" idx="4"/>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22567" name="Rectangle 7"/>
          <p:cNvSpPr>
            <a:spLocks noGrp="1" noChangeArrowheads="1"/>
          </p:cNvSpPr>
          <p:nvPr>
            <p:ph type="sldNum" sz="quarter" idx="5"/>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82345FD7-5B83-4F26-B17C-A198415123D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Life cycle assessment (LCA) offers a comprehensive approach to evaluating and improving the environmental impacts of concrete pavements. Recent research at the Massachusetts Institute of Technology (MIT) explores and advances key areas relevant to the field of pavement LCA: methodology, benchmarking and impact reduction.</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Researchers employed standardized LCA methodology to assess the environmental impact of concrete pavements to encompass the entire life cycle―materials, construction, use, maintenance, and end-of-life. This allowed researchers to quantify cumulative environmental impacts and provide ways to reduce GHG emissions.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They studied three categories of pavements including</a:t>
            </a:r>
            <a:r>
              <a:rPr lang="en-US" baseline="0" dirty="0" smtClean="0"/>
              <a:t> high volume roads, moderate volume roads, and low volume roads for both urban and rural settings.</a:t>
            </a:r>
            <a:endParaRPr lang="en-US" dirty="0" smtClean="0"/>
          </a:p>
        </p:txBody>
      </p:sp>
      <p:sp>
        <p:nvSpPr>
          <p:cNvPr id="22532" name="Slide Number Placeholder 3"/>
          <p:cNvSpPr txBox="1">
            <a:spLocks noGrp="1"/>
          </p:cNvSpPr>
          <p:nvPr/>
        </p:nvSpPr>
        <p:spPr bwMode="auto">
          <a:xfrm>
            <a:off x="4062595" y="8911193"/>
            <a:ext cx="3103347" cy="467746"/>
          </a:xfrm>
          <a:prstGeom prst="rect">
            <a:avLst/>
          </a:prstGeom>
          <a:noFill/>
          <a:ln w="9525">
            <a:noFill/>
            <a:round/>
            <a:headEnd/>
            <a:tailEnd/>
          </a:ln>
        </p:spPr>
        <p:txBody>
          <a:bodyPr lIns="91864" tIns="47768" rIns="91864" bIns="47768" anchor="b"/>
          <a:lstStyle/>
          <a:p>
            <a:pPr algn="r" defTabSz="464025" hangingPunct="0">
              <a:buClr>
                <a:srgbClr val="000000"/>
              </a:buClr>
              <a:buSzPct val="45000"/>
              <a:tabLst>
                <a:tab pos="738585" algn="l"/>
                <a:tab pos="1477168" algn="l"/>
                <a:tab pos="2215753" algn="l"/>
                <a:tab pos="2954336" algn="l"/>
              </a:tabLst>
            </a:pPr>
            <a:fld id="{442CDC02-9EB5-4597-A327-B4AE32927345}" type="slidenum">
              <a:rPr lang="en-US" sz="1400">
                <a:solidFill>
                  <a:srgbClr val="000000"/>
                </a:solidFill>
                <a:latin typeface="DejaVu Sans"/>
              </a:rPr>
              <a:pPr algn="r" defTabSz="464025" hangingPunct="0">
                <a:buClr>
                  <a:srgbClr val="000000"/>
                </a:buClr>
                <a:buSzPct val="45000"/>
                <a:tabLst>
                  <a:tab pos="738585" algn="l"/>
                  <a:tab pos="1477168" algn="l"/>
                  <a:tab pos="2215753" algn="l"/>
                  <a:tab pos="2954336" algn="l"/>
                </a:tabLst>
              </a:pPr>
              <a:t>12</a:t>
            </a:fld>
            <a:endParaRPr lang="en-US" sz="1400" dirty="0">
              <a:solidFill>
                <a:srgbClr val="000000"/>
              </a:solidFill>
              <a:latin typeface="DejaVu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LCAs were conducted on a total of twelve pavement designs based on FHWA (Federal Highway Administration) roadway classifications ranging from rural local roads to urban interstates.  The designs were developed using </a:t>
            </a:r>
            <a:r>
              <a:rPr lang="en-US" sz="1200" i="1" kern="1200" baseline="0" dirty="0" smtClean="0">
                <a:solidFill>
                  <a:schemeClr val="tx1"/>
                </a:solidFill>
                <a:latin typeface="Arial" charset="0"/>
                <a:ea typeface="+mn-ea"/>
                <a:cs typeface="Arial" charset="0"/>
              </a:rPr>
              <a:t>1993 AASHTO Method for the Design of Pavement Structures to capture the current state of </a:t>
            </a:r>
            <a:r>
              <a:rPr lang="en-US" sz="1200" kern="1200" baseline="0" dirty="0" smtClean="0">
                <a:solidFill>
                  <a:schemeClr val="tx1"/>
                </a:solidFill>
                <a:latin typeface="Arial" charset="0"/>
                <a:ea typeface="+mn-ea"/>
                <a:cs typeface="Arial" charset="0"/>
              </a:rPr>
              <a:t>practice used by most government agencies. Global Warming Potential (GWP), measured in terms of carbon dioxide equivalents (CO2e), were determined for each life cycle phase for the 12 pavement designs to quantify the relative importance of each life cycle phase and identify specific strategies to reduce GWP of concrete pavements.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Results from the research indicate:</a:t>
            </a:r>
          </a:p>
          <a:p>
            <a:r>
              <a:rPr lang="en-US" sz="1200" kern="1200" baseline="0" dirty="0" smtClean="0">
                <a:solidFill>
                  <a:schemeClr val="tx1"/>
                </a:solidFill>
                <a:latin typeface="Arial" charset="0"/>
                <a:ea typeface="+mn-ea"/>
                <a:cs typeface="Arial" charset="0"/>
              </a:rPr>
              <a:t>-GWP of concrete pavements ranged from 600 tons CO2e/mi (340 Mg CO2e/km) on rural local roads to 11,000 tons CO2e/mi (6,300 Mg CO2e/km) on urban interstates.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Results from the research indicate:</a:t>
            </a:r>
          </a:p>
          <a:p>
            <a:r>
              <a:rPr lang="en-US" sz="1200" kern="1200" baseline="0" dirty="0" smtClean="0">
                <a:solidFill>
                  <a:schemeClr val="tx1"/>
                </a:solidFill>
                <a:latin typeface="Arial" charset="0"/>
                <a:ea typeface="+mn-ea"/>
                <a:cs typeface="Arial" charset="0"/>
              </a:rPr>
              <a:t>-GHG emissions from cement production are the largest contributor―45% for urban interstates to 72% for rural local roads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 For 9 of 12 pavement designs, the second largest contributor to GWP is fuel consumed from roughness.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Graphically</a:t>
            </a:r>
            <a:r>
              <a:rPr lang="en-US" baseline="0" dirty="0" smtClean="0"/>
              <a:t>, cement production and fuel consumption from roadway roughness are clearly demonstrated to be significant contributors to Global Warming Potential (GWP).</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There are a number of potential GHG emissions reduction strategies for concrete pavements that were explored by MIT, and LCA provides guidance for future environmental improvements. Notable results regarding potential reduction strategies include:</a:t>
            </a:r>
          </a:p>
          <a:p>
            <a:r>
              <a:rPr lang="en-US" sz="1200" kern="1200" baseline="0" dirty="0" smtClean="0">
                <a:solidFill>
                  <a:schemeClr val="tx1"/>
                </a:solidFill>
                <a:latin typeface="Arial" charset="0"/>
                <a:ea typeface="+mn-ea"/>
                <a:cs typeface="Arial" charset="0"/>
              </a:rPr>
              <a:t>- GWP could be reduced by 15% for urban interstates to 36% for local roads by increasing the percentage of fly ash in concrete from 10% to 30%</a:t>
            </a:r>
          </a:p>
        </p:txBody>
      </p:sp>
      <p:sp>
        <p:nvSpPr>
          <p:cNvPr id="4" name="Slide Number Placeholder 3"/>
          <p:cNvSpPr>
            <a:spLocks noGrp="1"/>
          </p:cNvSpPr>
          <p:nvPr>
            <p:ph type="sldNum" sz="quarter" idx="10"/>
          </p:nvPr>
        </p:nvSpPr>
        <p:spPr/>
        <p:txBody>
          <a:bodyPr/>
          <a:lstStyle/>
          <a:p>
            <a:fld id="{82345FD7-5B83-4F26-B17C-A198415123D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-Increasing the </a:t>
            </a:r>
            <a:r>
              <a:rPr lang="en-US" sz="1200" kern="1200" baseline="0" dirty="0" err="1" smtClean="0">
                <a:solidFill>
                  <a:schemeClr val="tx1"/>
                </a:solidFill>
                <a:latin typeface="Arial" charset="0"/>
                <a:ea typeface="+mn-ea"/>
                <a:cs typeface="Arial" charset="0"/>
              </a:rPr>
              <a:t>albedo</a:t>
            </a:r>
            <a:r>
              <a:rPr lang="en-US" sz="1200" kern="1200" baseline="0" dirty="0" smtClean="0">
                <a:solidFill>
                  <a:schemeClr val="tx1"/>
                </a:solidFill>
                <a:latin typeface="Arial" charset="0"/>
                <a:ea typeface="+mn-ea"/>
                <a:cs typeface="Arial" charset="0"/>
              </a:rPr>
              <a:t> of concrete reduces the urban heat island effect resulting in 43% reduction in GWP</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lnSpc>
                <a:spcPct val="90000"/>
              </a:lnSpc>
              <a:buFontTx/>
              <a:buChar char="•"/>
              <a:defRPr/>
            </a:pPr>
            <a:r>
              <a:rPr lang="en-US" dirty="0" smtClean="0"/>
              <a:t>In 2009, the Ready Mixed Concrete Research &amp; Education Foundation partnered with PCA to establish the Concrete Sustainability Hub at MIT</a:t>
            </a:r>
          </a:p>
          <a:p>
            <a:pPr eaLnBrk="1" hangingPunct="1">
              <a:lnSpc>
                <a:spcPct val="90000"/>
              </a:lnSpc>
              <a:defRPr/>
            </a:pPr>
            <a:endParaRPr lang="en-US" dirty="0" smtClean="0"/>
          </a:p>
          <a:p>
            <a:pPr>
              <a:defRPr/>
            </a:pPr>
            <a:r>
              <a:rPr lang="en-US" dirty="0" smtClean="0"/>
              <a:t>Funded by a $10 million investment over 5 years, the Hub has three principal goals:</a:t>
            </a:r>
          </a:p>
          <a:p>
            <a:pPr>
              <a:defRPr/>
            </a:pPr>
            <a:endParaRPr lang="en-US" dirty="0" smtClean="0"/>
          </a:p>
          <a:p>
            <a:pPr>
              <a:defRPr/>
            </a:pPr>
            <a:r>
              <a:rPr lang="en-US" dirty="0" smtClean="0"/>
              <a:t>Identify areas in which concrete excels compared to other materials </a:t>
            </a:r>
          </a:p>
          <a:p>
            <a:pPr>
              <a:defRPr/>
            </a:pPr>
            <a:endParaRPr lang="en-US" dirty="0" smtClean="0"/>
          </a:p>
          <a:p>
            <a:pPr>
              <a:defRPr/>
            </a:pPr>
            <a:r>
              <a:rPr lang="en-US" dirty="0" smtClean="0"/>
              <a:t>Identify opportunities for improvements</a:t>
            </a:r>
          </a:p>
          <a:p>
            <a:pPr>
              <a:defRPr/>
            </a:pPr>
            <a:endParaRPr lang="en-US" dirty="0" smtClean="0"/>
          </a:p>
          <a:p>
            <a:pPr>
              <a:defRPr/>
            </a:pPr>
            <a:r>
              <a:rPr lang="en-US" dirty="0" smtClean="0"/>
              <a:t>Create solid technical basis for future industry development</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-Carbonation through crushing and stockpiling concrete for one year sequestered 28% of initial CO2 released.</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-Carbonation through crushing and stockpiling concrete for one year sequestered 28% of initial CO2 released.</a:t>
            </a:r>
          </a:p>
          <a:p>
            <a:r>
              <a:rPr lang="en-US" sz="1200" kern="1200" baseline="0" dirty="0" smtClean="0">
                <a:solidFill>
                  <a:schemeClr val="tx1"/>
                </a:solidFill>
                <a:latin typeface="Arial" charset="0"/>
                <a:ea typeface="+mn-ea"/>
                <a:cs typeface="Arial" charset="0"/>
              </a:rPr>
              <a:t>-Reducing roughness through extra pavement rehabilitations reduces GWP by 13% for urban interstates but increases GWP for rural local roads by 10%.</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Implementing all four strategies could decrease GWP from 38% for urban interstates to 58% for urban local roads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Another way to decrease GWP is to provide more cost effective pavement designs using state-of-the-art design methodologies. For example, utilizing </a:t>
            </a:r>
            <a:r>
              <a:rPr lang="en-US" sz="1200" i="1" kern="1200" baseline="0" dirty="0" smtClean="0">
                <a:solidFill>
                  <a:schemeClr val="tx1"/>
                </a:solidFill>
                <a:latin typeface="Arial" charset="0"/>
                <a:ea typeface="+mn-ea"/>
                <a:cs typeface="Arial" charset="0"/>
              </a:rPr>
              <a:t>AASHTO Mechanistic Empirical Pavement Design Guide (MEPDG) </a:t>
            </a:r>
            <a:r>
              <a:rPr lang="en-US" sz="1200" i="0" kern="1200" baseline="0" dirty="0" smtClean="0">
                <a:solidFill>
                  <a:schemeClr val="tx1"/>
                </a:solidFill>
                <a:latin typeface="Arial" charset="0"/>
                <a:ea typeface="+mn-ea"/>
                <a:cs typeface="Arial" charset="0"/>
              </a:rPr>
              <a:t>in lieu of  </a:t>
            </a:r>
            <a:r>
              <a:rPr lang="en-US" sz="1200" i="1" kern="1200" baseline="0" dirty="0" smtClean="0">
                <a:solidFill>
                  <a:schemeClr val="tx1"/>
                </a:solidFill>
                <a:latin typeface="Arial" charset="0"/>
                <a:ea typeface="+mn-ea"/>
                <a:cs typeface="Arial" charset="0"/>
              </a:rPr>
              <a:t>1993 AASHTO Design Guide </a:t>
            </a:r>
            <a:r>
              <a:rPr lang="en-US" sz="1200" i="0" kern="1200" baseline="0" dirty="0" smtClean="0">
                <a:solidFill>
                  <a:schemeClr val="tx1"/>
                </a:solidFill>
                <a:latin typeface="Arial" charset="0"/>
                <a:ea typeface="+mn-ea"/>
                <a:cs typeface="Arial" charset="0"/>
              </a:rPr>
              <a:t>could reduce GWP by up to 17% for rural interstates.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82345FD7-5B83-4F26-B17C-A198415123D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Pavement-vehicle interaction (PVI) describes the effect of pavement properties on vehicle fuel consumption. The effect of PVI on fuel consumption over a full life cycle can be significant. Roughness and deflection are the main contributors to higher fuel consumption</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MIT developed a mechanistic model to draw a relationship between pavement deflection and fuel consumption. It validated the model by comparing results to existing field data. The mechanistic model calculates that an asphalt pavement would need to be 1.6 times thicker than an equivalent concrete pavement to achieve the same fuel consumption.</a:t>
            </a:r>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82345FD7-5B83-4F26-B17C-A198415123D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indent="0">
              <a:buNone/>
            </a:pPr>
            <a:r>
              <a:rPr lang="en-US" sz="1200" dirty="0" smtClean="0"/>
              <a:t>High volume road:</a:t>
            </a:r>
          </a:p>
          <a:p>
            <a:pPr>
              <a:buFontTx/>
              <a:buChar char="-"/>
            </a:pPr>
            <a:r>
              <a:rPr lang="en-US" sz="1200" dirty="0" smtClean="0"/>
              <a:t>AADT: 25,000 (2500 trucks)</a:t>
            </a:r>
          </a:p>
          <a:p>
            <a:pPr>
              <a:buFontTx/>
              <a:buChar char="-"/>
            </a:pPr>
            <a:r>
              <a:rPr lang="en-US" sz="1200" dirty="0" smtClean="0"/>
              <a:t>2 lanes in each direction</a:t>
            </a:r>
          </a:p>
          <a:p>
            <a:pPr marL="0" indent="0">
              <a:buNone/>
            </a:pPr>
            <a:endParaRPr lang="en-US" sz="1200" dirty="0" smtClean="0"/>
          </a:p>
          <a:p>
            <a:pPr marL="0" indent="0">
              <a:buNone/>
            </a:pPr>
            <a:r>
              <a:rPr lang="en-US" sz="1200" dirty="0" smtClean="0"/>
              <a:t>Arterial road:</a:t>
            </a:r>
          </a:p>
          <a:p>
            <a:pPr>
              <a:buFontTx/>
              <a:buChar char="-"/>
            </a:pPr>
            <a:r>
              <a:rPr lang="en-US" sz="1200" dirty="0" smtClean="0"/>
              <a:t>AADT: 7500 (750 trucks)</a:t>
            </a:r>
          </a:p>
          <a:p>
            <a:pPr>
              <a:buFontTx/>
              <a:buChar char="-"/>
            </a:pPr>
            <a:r>
              <a:rPr lang="en-US" sz="1200" dirty="0" smtClean="0"/>
              <a:t>2 lane in each direction</a:t>
            </a:r>
          </a:p>
          <a:p>
            <a:pPr marL="0" indent="0">
              <a:buNone/>
            </a:pPr>
            <a:endParaRPr lang="en-US" sz="1200" dirty="0" smtClean="0"/>
          </a:p>
          <a:p>
            <a:pPr marL="0" indent="0">
              <a:buNone/>
            </a:pPr>
            <a:r>
              <a:rPr lang="en-US" sz="1200" dirty="0" smtClean="0"/>
              <a:t>Not Considered:</a:t>
            </a:r>
          </a:p>
          <a:p>
            <a:pPr marL="0" indent="0">
              <a:buNone/>
            </a:pPr>
            <a:r>
              <a:rPr lang="en-US" sz="1200" dirty="0" smtClean="0"/>
              <a:t>-      Added Roughness, etc.</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Arial" charset="0"/>
              </a:rPr>
              <a:t>The full report titled </a:t>
            </a:r>
            <a:r>
              <a:rPr lang="en-US" sz="1200" i="1" kern="1200" baseline="0" dirty="0" smtClean="0">
                <a:solidFill>
                  <a:schemeClr val="tx1"/>
                </a:solidFill>
                <a:latin typeface="Arial" charset="0"/>
                <a:ea typeface="+mn-ea"/>
                <a:cs typeface="Arial" charset="0"/>
              </a:rPr>
              <a:t>The Effects of Inflation and Its Volatility on the Choice of Construction Alternatives</a:t>
            </a:r>
            <a:r>
              <a:rPr lang="en-US" sz="1200" i="0" kern="1200" baseline="0" dirty="0" smtClean="0">
                <a:solidFill>
                  <a:schemeClr val="tx1"/>
                </a:solidFill>
                <a:latin typeface="Arial" charset="0"/>
                <a:ea typeface="+mn-ea"/>
                <a:cs typeface="Arial" charset="0"/>
              </a:rPr>
              <a:t> can be downloaded from the MIT </a:t>
            </a:r>
            <a:r>
              <a:rPr lang="en-US" sz="1200" kern="1200" baseline="0" dirty="0" smtClean="0">
                <a:solidFill>
                  <a:schemeClr val="tx1"/>
                </a:solidFill>
                <a:latin typeface="Arial" charset="0"/>
                <a:ea typeface="+mn-ea"/>
                <a:cs typeface="Arial" charset="0"/>
              </a:rPr>
              <a:t>Concrete Sustainability Hub web site at http://web.mit.edu/cshub. The Concrete Sustainability Hub is a research center at MIT that was established by the Ready Mixed Concrete (RMC) Research &amp; Education Foundation and the Portland Cement Association (PCA). NRMCA is providing technical input to the research program and helping transfer the research results into practice.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The goals of the research are:</a:t>
            </a:r>
          </a:p>
          <a:p>
            <a:endParaRPr lang="en-US" dirty="0" smtClean="0"/>
          </a:p>
          <a:p>
            <a:pPr>
              <a:buFont typeface="Arial" pitchFamily="34" charset="0"/>
              <a:buChar char="•"/>
            </a:pPr>
            <a:r>
              <a:rPr lang="en-US" dirty="0" smtClean="0"/>
              <a:t>Identify areas in which concrete excels</a:t>
            </a:r>
          </a:p>
          <a:p>
            <a:pPr>
              <a:buFont typeface="Arial" pitchFamily="34" charset="0"/>
              <a:buChar char="•"/>
            </a:pPr>
            <a:r>
              <a:rPr lang="en-US" dirty="0" smtClean="0"/>
              <a:t>Identify opportunities for improvement</a:t>
            </a:r>
          </a:p>
          <a:p>
            <a:pPr>
              <a:buFont typeface="Arial" pitchFamily="34" charset="0"/>
              <a:buChar char="•"/>
            </a:pPr>
            <a:r>
              <a:rPr lang="en-US" dirty="0" smtClean="0"/>
              <a:t>Create solid technical basis for future industry development</a:t>
            </a: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98FDA1-F5A3-4355-B3C1-0E982BDC3BC6}" type="slidenum">
              <a:rPr lang="en-US"/>
              <a:pPr>
                <a:defRPr/>
              </a:pPr>
              <a:t>4</a:t>
            </a:fld>
            <a:endParaRPr lang="en-US"/>
          </a:p>
        </p:txBody>
      </p:sp>
      <p:sp>
        <p:nvSpPr>
          <p:cNvPr id="34819" name="Rectangle 2"/>
          <p:cNvSpPr>
            <a:spLocks noGrp="1" noRot="1" noChangeAspect="1" noChangeArrowheads="1" noTextEdit="1"/>
          </p:cNvSpPr>
          <p:nvPr>
            <p:ph type="sldImg"/>
          </p:nvPr>
        </p:nvSpPr>
        <p:spPr bwMode="auto">
          <a:xfrm>
            <a:off x="1239838" y="703263"/>
            <a:ext cx="4689475" cy="3517900"/>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Hub is organized into three areas or platforms:</a:t>
            </a:r>
          </a:p>
          <a:p>
            <a:pPr>
              <a:buFontTx/>
              <a:buChar char="•"/>
            </a:pPr>
            <a:r>
              <a:rPr lang="en-US" dirty="0" smtClean="0"/>
              <a:t>Concrete Science</a:t>
            </a:r>
          </a:p>
          <a:p>
            <a:pPr>
              <a:buFontTx/>
              <a:buChar char="•"/>
            </a:pPr>
            <a:r>
              <a:rPr lang="en-US" dirty="0" smtClean="0"/>
              <a:t>Building Technology</a:t>
            </a:r>
          </a:p>
          <a:p>
            <a:pPr>
              <a:buFontTx/>
              <a:buChar char="•"/>
            </a:pPr>
            <a:r>
              <a:rPr lang="en-US" dirty="0" smtClean="0"/>
              <a:t>And Econometrics</a:t>
            </a:r>
          </a:p>
          <a:p>
            <a:endParaRPr lang="en-US" dirty="0" smtClean="0"/>
          </a:p>
          <a:p>
            <a:r>
              <a:rPr lang="en-US" dirty="0" smtClean="0"/>
              <a:t>This interdisciplinary approach will provide us a unique opportunity to:</a:t>
            </a:r>
          </a:p>
          <a:p>
            <a:pPr>
              <a:buFontTx/>
              <a:buChar char="•"/>
            </a:pPr>
            <a:r>
              <a:rPr lang="en-US" dirty="0" smtClean="0"/>
              <a:t>Develop a comprehensive analysis of where we are today</a:t>
            </a:r>
          </a:p>
          <a:p>
            <a:pPr>
              <a:buFontTx/>
              <a:buChar char="•"/>
            </a:pPr>
            <a:r>
              <a:rPr lang="en-US" dirty="0" smtClean="0"/>
              <a:t>Be leaders in advancing  even greater sustainability in construction</a:t>
            </a:r>
          </a:p>
          <a:p>
            <a:pPr>
              <a:buFontTx/>
              <a:buChar char="•"/>
            </a:pPr>
            <a:r>
              <a:rPr lang="en-US" dirty="0" smtClean="0"/>
              <a:t>And better understand the economic impacts of sustainable construction solutions</a:t>
            </a:r>
          </a:p>
          <a:p>
            <a:endParaRPr lang="en-US" dirty="0" smtClean="0"/>
          </a:p>
          <a:p>
            <a:r>
              <a:rPr lang="en-US" dirty="0" smtClean="0"/>
              <a:t>MIT has truly assembled a “dream team” of researchers to work together through the Hub.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E59CD9F1-63C7-4E5A-9441-CBA53C863F4B}" type="slidenum">
              <a:rPr lang="en-US"/>
              <a:pPr>
                <a:defRPr/>
              </a:pPr>
              <a:t>5</a:t>
            </a:fld>
            <a:endParaRPr lang="en-US"/>
          </a:p>
        </p:txBody>
      </p:sp>
      <p:sp>
        <p:nvSpPr>
          <p:cNvPr id="50179" name="Rectangle 2"/>
          <p:cNvSpPr>
            <a:spLocks noGrp="1" noRot="1" noChangeAspect="1" noChangeArrowheads="1" noTextEdit="1"/>
          </p:cNvSpPr>
          <p:nvPr>
            <p:ph type="sldImg"/>
          </p:nvPr>
        </p:nvSpPr>
        <p:spPr bwMode="auto">
          <a:xfrm>
            <a:off x="1239838" y="703263"/>
            <a:ext cx="4689475" cy="3517900"/>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2543">
              <a:defRPr/>
            </a:pPr>
            <a:r>
              <a:rPr lang="en-US" dirty="0" smtClean="0"/>
              <a:t>One of the most critical issues for a sustainable development of concrete as the backbone material for infrastructure and housing is to address the CO2 footprint of concrete materials. The MIT concrete science</a:t>
            </a:r>
            <a:r>
              <a:rPr lang="en-US" baseline="0" dirty="0" smtClean="0"/>
              <a:t> team are proposing</a:t>
            </a:r>
            <a:r>
              <a:rPr lang="en-US" dirty="0" smtClean="0"/>
              <a:t> new ways to address this issue.</a:t>
            </a:r>
            <a:r>
              <a:rPr lang="en-US" baseline="0" dirty="0" smtClean="0"/>
              <a:t> Some strategies include producing higher cement mortar strengths with less material, reducing the energy of cement processing and improving chemical stability.</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81E96A9C-CAA8-4E7D-AE9D-9508603B8F4E}" type="slidenum">
              <a:rPr lang="en-US"/>
              <a:pPr>
                <a:defRPr/>
              </a:pPr>
              <a:t>6</a:t>
            </a:fld>
            <a:endParaRPr lang="en-US"/>
          </a:p>
        </p:txBody>
      </p:sp>
      <p:sp>
        <p:nvSpPr>
          <p:cNvPr id="36867" name="Rectangle 2"/>
          <p:cNvSpPr>
            <a:spLocks noGrp="1" noRot="1" noChangeAspect="1" noChangeArrowheads="1" noTextEdit="1"/>
          </p:cNvSpPr>
          <p:nvPr>
            <p:ph type="sldImg"/>
          </p:nvPr>
        </p:nvSpPr>
        <p:spPr bwMode="auto">
          <a:xfrm>
            <a:off x="1239838" y="703263"/>
            <a:ext cx="4689475" cy="3517900"/>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Building</a:t>
            </a:r>
            <a:r>
              <a:rPr lang="en-US" baseline="0" dirty="0" smtClean="0"/>
              <a:t> Technology Platform has the following Mission:</a:t>
            </a:r>
            <a:endParaRPr lang="en-US" dirty="0" smtClean="0"/>
          </a:p>
          <a:p>
            <a:endParaRPr lang="en-US" dirty="0" smtClean="0"/>
          </a:p>
          <a:p>
            <a:r>
              <a:rPr lang="en-US" dirty="0" smtClean="0"/>
              <a:t>Life Cycle Assessment (LCA) of Concrete Buildings and Pavements to Identify Impacts and Opportunities</a:t>
            </a:r>
          </a:p>
          <a:p>
            <a:r>
              <a:rPr lang="en-US" dirty="0" smtClean="0"/>
              <a:t>Research Topics:</a:t>
            </a:r>
          </a:p>
          <a:p>
            <a:pPr lvl="1"/>
            <a:r>
              <a:rPr lang="en-US" dirty="0" smtClean="0"/>
              <a:t>Material Flow Analysis</a:t>
            </a:r>
          </a:p>
          <a:p>
            <a:pPr lvl="1"/>
            <a:r>
              <a:rPr lang="en-US" dirty="0" smtClean="0"/>
              <a:t>LCA of commercial buildings</a:t>
            </a:r>
          </a:p>
          <a:p>
            <a:pPr lvl="1"/>
            <a:r>
              <a:rPr lang="en-US" dirty="0" smtClean="0"/>
              <a:t>LCA of residential buildings</a:t>
            </a:r>
          </a:p>
          <a:p>
            <a:pPr lvl="1"/>
            <a:r>
              <a:rPr lang="en-US" dirty="0" smtClean="0"/>
              <a:t>LCA of pavements</a:t>
            </a:r>
          </a:p>
          <a:p>
            <a:pPr lvl="1"/>
            <a:r>
              <a:rPr lang="en-US" dirty="0" smtClean="0"/>
              <a:t>LCCA of building materials</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The US roadway system is a complex web of approximately 2.6 million miles of public roadways upon which approximately three trillion vehicle miles are traveled every year. US EPA indicates that road transport contributes the most green house gas (GHG) emissions of any transport mode. Additionally, construction and maintenance of these roadways consume energy and resources. For these reasons, there is a growing desire to identify opportunities to reduce GHG emissions during construction, operation and maintenance of roadways. </a:t>
            </a:r>
            <a:endParaRPr lang="en-US" dirty="0" smtClean="0"/>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 standardized LCA methodology is critical in order to increase the consistency of LCA for pavements. The MIT research supports standardization by proposing good practices for conducting LCA on pavements.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It is important that LCAs use a comprehensive life cycle perspective and provide transparency with regards to the data, scope, boundaries, functional units and other important LCA parameters.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64590" name="Object 14"/>
          <p:cNvGraphicFramePr>
            <a:graphicFrameLocks noChangeAspect="1"/>
          </p:cNvGraphicFramePr>
          <p:nvPr/>
        </p:nvGraphicFramePr>
        <p:xfrm>
          <a:off x="1150938" y="1489075"/>
          <a:ext cx="6769100" cy="4606925"/>
        </p:xfrm>
        <a:graphic>
          <a:graphicData uri="http://schemas.openxmlformats.org/presentationml/2006/ole">
            <p:oleObj spid="_x0000_s664590" name="Image" r:id="rId3" imgW="8228571" imgH="5600000" progId="">
              <p:embed/>
            </p:oleObj>
          </a:graphicData>
        </a:graphic>
      </p:graphicFrame>
      <p:sp>
        <p:nvSpPr>
          <p:cNvPr id="66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66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645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6645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graphicFrame>
        <p:nvGraphicFramePr>
          <p:cNvPr id="664591" name="Object 15"/>
          <p:cNvGraphicFramePr>
            <a:graphicFrameLocks noChangeAspect="1"/>
          </p:cNvGraphicFramePr>
          <p:nvPr/>
        </p:nvGraphicFramePr>
        <p:xfrm>
          <a:off x="657225" y="5251450"/>
          <a:ext cx="1579563" cy="1371600"/>
        </p:xfrm>
        <a:graphic>
          <a:graphicData uri="http://schemas.openxmlformats.org/presentationml/2006/ole">
            <p:oleObj spid="_x0000_s664591" name="Image" r:id="rId4" imgW="1828571" imgH="1587302" progId="">
              <p:embed/>
            </p:oleObj>
          </a:graphicData>
        </a:graphic>
      </p:graphicFrame>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6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graphicFrame>
        <p:nvGraphicFramePr>
          <p:cNvPr id="663570" name="Object 18"/>
          <p:cNvGraphicFramePr>
            <a:graphicFrameLocks noChangeAspect="1"/>
          </p:cNvGraphicFramePr>
          <p:nvPr/>
        </p:nvGraphicFramePr>
        <p:xfrm>
          <a:off x="1150938" y="1489075"/>
          <a:ext cx="6769100" cy="4606925"/>
        </p:xfrm>
        <a:graphic>
          <a:graphicData uri="http://schemas.openxmlformats.org/presentationml/2006/ole">
            <p:oleObj spid="_x0000_s663570" name="Image" r:id="rId9" imgW="8228571" imgH="5600000" progId="">
              <p:embed/>
            </p:oleObj>
          </a:graphicData>
        </a:graphic>
      </p:graphicFrame>
      <p:sp>
        <p:nvSpPr>
          <p:cNvPr id="663555" name="Rectangle 3"/>
          <p:cNvSpPr>
            <a:spLocks noGrp="1" noChangeArrowheads="1"/>
          </p:cNvSpPr>
          <p:nvPr>
            <p:ph type="body" idx="1"/>
          </p:nvPr>
        </p:nvSpPr>
        <p:spPr bwMode="auto">
          <a:xfrm>
            <a:off x="457200" y="15430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Lst>
  <p:timing>
    <p:tnLst>
      <p:par>
        <p:cTn id="1" dur="indefinite" restart="never" nodeType="tmRoot"/>
      </p:par>
    </p:tnLst>
  </p:timing>
  <p:hf sldNum="0"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web.mit.edu/cshub"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MIT Research: LCA of </a:t>
            </a:r>
            <a:br>
              <a:rPr lang="en-US" sz="4000" dirty="0" smtClean="0"/>
            </a:br>
            <a:r>
              <a:rPr lang="en-US" sz="4000" dirty="0" smtClean="0"/>
              <a:t>Concrete Pavements</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and Scope</a:t>
            </a:r>
            <a:endParaRPr lang="en-US" dirty="0"/>
          </a:p>
        </p:txBody>
      </p:sp>
      <p:sp>
        <p:nvSpPr>
          <p:cNvPr id="3" name="Content Placeholder 2"/>
          <p:cNvSpPr>
            <a:spLocks noGrp="1"/>
          </p:cNvSpPr>
          <p:nvPr>
            <p:ph sz="half" idx="1"/>
          </p:nvPr>
        </p:nvSpPr>
        <p:spPr/>
        <p:txBody>
          <a:bodyPr>
            <a:normAutofit fontScale="85000" lnSpcReduction="10000"/>
          </a:bodyPr>
          <a:lstStyle/>
          <a:p>
            <a:pPr>
              <a:lnSpc>
                <a:spcPct val="120000"/>
              </a:lnSpc>
              <a:spcBef>
                <a:spcPts val="0"/>
              </a:spcBef>
            </a:pPr>
            <a:r>
              <a:rPr lang="en-US" sz="3200" kern="1200" dirty="0" smtClean="0">
                <a:latin typeface="Arial" charset="0"/>
                <a:cs typeface="Arial" charset="0"/>
              </a:rPr>
              <a:t>Assess environmental impact of concrete pavements</a:t>
            </a:r>
          </a:p>
          <a:p>
            <a:pPr>
              <a:lnSpc>
                <a:spcPct val="120000"/>
              </a:lnSpc>
              <a:spcBef>
                <a:spcPts val="0"/>
              </a:spcBef>
            </a:pPr>
            <a:r>
              <a:rPr lang="en-US" sz="3200" kern="1200" dirty="0" smtClean="0">
                <a:latin typeface="Arial" charset="0"/>
                <a:cs typeface="Arial" charset="0"/>
              </a:rPr>
              <a:t>For entire life cycle</a:t>
            </a:r>
          </a:p>
          <a:p>
            <a:pPr>
              <a:lnSpc>
                <a:spcPct val="120000"/>
              </a:lnSpc>
              <a:spcBef>
                <a:spcPts val="0"/>
              </a:spcBef>
            </a:pPr>
            <a:r>
              <a:rPr lang="en-US" sz="3200" kern="1200" dirty="0" smtClean="0">
                <a:latin typeface="Arial" charset="0"/>
                <a:cs typeface="Arial" charset="0"/>
              </a:rPr>
              <a:t>Quantify cumulative environmental impacts</a:t>
            </a:r>
          </a:p>
          <a:p>
            <a:pPr>
              <a:lnSpc>
                <a:spcPct val="120000"/>
              </a:lnSpc>
              <a:spcBef>
                <a:spcPts val="0"/>
              </a:spcBef>
            </a:pPr>
            <a:r>
              <a:rPr lang="en-US" sz="3200" kern="1200" dirty="0" smtClean="0">
                <a:latin typeface="Arial" charset="0"/>
                <a:cs typeface="Arial" charset="0"/>
              </a:rPr>
              <a:t>Ways to reduce GHG emissions</a:t>
            </a:r>
          </a:p>
          <a:p>
            <a:endParaRPr lang="en-US" dirty="0"/>
          </a:p>
        </p:txBody>
      </p:sp>
      <p:sp>
        <p:nvSpPr>
          <p:cNvPr id="5" name="Content Placeholder 4"/>
          <p:cNvSpPr>
            <a:spLocks noGrp="1"/>
          </p:cNvSpPr>
          <p:nvPr>
            <p:ph sz="half" idx="2"/>
          </p:nvPr>
        </p:nvSpPr>
        <p:spPr/>
        <p:txBody>
          <a:bodyPr/>
          <a:lstStyle/>
          <a:p>
            <a:endParaRPr lang="en-US"/>
          </a:p>
        </p:txBody>
      </p:sp>
      <p:pic>
        <p:nvPicPr>
          <p:cNvPr id="4" name="Picture 6" descr="iStock_000006019274Medium Roads"/>
          <p:cNvPicPr>
            <a:picLocks noChangeAspect="1" noChangeArrowheads="1"/>
          </p:cNvPicPr>
          <p:nvPr/>
        </p:nvPicPr>
        <p:blipFill>
          <a:blip r:embed="rId3" cstate="print"/>
          <a:srcRect r="1187"/>
          <a:stretch>
            <a:fillRect/>
          </a:stretch>
        </p:blipFill>
        <p:spPr bwMode="auto">
          <a:xfrm>
            <a:off x="4733260" y="1633870"/>
            <a:ext cx="4038600" cy="2689646"/>
          </a:xfrm>
          <a:prstGeom prst="rect">
            <a:avLst/>
          </a:prstGeom>
          <a:noFill/>
          <a:ln w="9525" algn="in">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Boundaries</a:t>
            </a:r>
            <a:endParaRPr lang="en-US" dirty="0"/>
          </a:p>
        </p:txBody>
      </p:sp>
      <p:pic>
        <p:nvPicPr>
          <p:cNvPr id="665602" name="Picture 2"/>
          <p:cNvPicPr>
            <a:picLocks noChangeAspect="1" noChangeArrowheads="1"/>
          </p:cNvPicPr>
          <p:nvPr/>
        </p:nvPicPr>
        <p:blipFill>
          <a:blip r:embed="rId3" cstate="print"/>
          <a:srcRect/>
          <a:stretch>
            <a:fillRect/>
          </a:stretch>
        </p:blipFill>
        <p:spPr bwMode="auto">
          <a:xfrm>
            <a:off x="635429" y="1856978"/>
            <a:ext cx="7851183" cy="339549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77507" y="993083"/>
            <a:ext cx="3780145" cy="506412"/>
          </a:xfrm>
          <a:extLst>
            <a:ext uri="{909E8E84-426E-40DD-AFC4-6F175D3DCCD1}"/>
            <a:ext uri="{91240B29-F687-4F45-9708-019B960494DF}"/>
          </a:extLst>
        </p:spPr>
        <p:txBody>
          <a:bodyPr numCol="1">
            <a:noAutofit/>
          </a:bodyPr>
          <a:lstStyle/>
          <a:p>
            <a:pPr marL="0" indent="0">
              <a:buFont typeface="Wingdings" pitchFamily="2" charset="2"/>
              <a:buNone/>
              <a:defRPr/>
            </a:pPr>
            <a:r>
              <a:rPr lang="en-US" sz="2400" b="1" dirty="0">
                <a:latin typeface="Arial" pitchFamily="34" charset="0"/>
                <a:cs typeface="Arial" pitchFamily="34" charset="0"/>
              </a:rPr>
              <a:t>High volume </a:t>
            </a:r>
            <a:r>
              <a:rPr lang="en-US" sz="2400" b="1" dirty="0" smtClean="0">
                <a:latin typeface="Arial" pitchFamily="34" charset="0"/>
                <a:cs typeface="Arial" pitchFamily="34" charset="0"/>
              </a:rPr>
              <a:t>road</a:t>
            </a:r>
            <a:endParaRPr lang="en-US" sz="2400" b="1" dirty="0">
              <a:latin typeface="Arial" pitchFamily="34" charset="0"/>
              <a:cs typeface="Arial" pitchFamily="34" charset="0"/>
            </a:endParaRPr>
          </a:p>
        </p:txBody>
      </p:sp>
      <p:sp>
        <p:nvSpPr>
          <p:cNvPr id="6148" name="Title 6"/>
          <p:cNvSpPr>
            <a:spLocks noGrp="1"/>
          </p:cNvSpPr>
          <p:nvPr>
            <p:ph type="title" idx="4294967295"/>
          </p:nvPr>
        </p:nvSpPr>
        <p:spPr>
          <a:xfrm>
            <a:off x="498475" y="239713"/>
            <a:ext cx="7445375" cy="892175"/>
          </a:xfrm>
        </p:spPr>
        <p:txBody>
          <a:bodyPr/>
          <a:lstStyle/>
          <a:p>
            <a:pPr eaLnBrk="1" hangingPunct="1"/>
            <a:r>
              <a:rPr lang="en-US" dirty="0" smtClean="0"/>
              <a:t>Functional Unit</a:t>
            </a:r>
          </a:p>
        </p:txBody>
      </p:sp>
      <p:pic>
        <p:nvPicPr>
          <p:cNvPr id="7" name="Picture 4" descr="http://farm1.static.flickr.com/81/218625708_fea8e353c1_b.jpg"/>
          <p:cNvPicPr>
            <a:picLocks noChangeAspect="1" noChangeArrowheads="1"/>
          </p:cNvPicPr>
          <p:nvPr/>
        </p:nvPicPr>
        <p:blipFill>
          <a:blip r:embed="rId3" cstate="print"/>
          <a:srcRect t="9756" b="15447"/>
          <a:stretch>
            <a:fillRect/>
          </a:stretch>
        </p:blipFill>
        <p:spPr bwMode="auto">
          <a:xfrm>
            <a:off x="533401" y="990600"/>
            <a:ext cx="3352800" cy="1880839"/>
          </a:xfrm>
          <a:prstGeom prst="rect">
            <a:avLst/>
          </a:prstGeom>
          <a:noFill/>
          <a:ln>
            <a:solidFill>
              <a:schemeClr val="tx1"/>
            </a:solidFill>
          </a:ln>
        </p:spPr>
      </p:pic>
      <p:sp>
        <p:nvSpPr>
          <p:cNvPr id="8" name="Content Placeholder 2"/>
          <p:cNvSpPr txBox="1">
            <a:spLocks/>
          </p:cNvSpPr>
          <p:nvPr/>
        </p:nvSpPr>
        <p:spPr bwMode="auto">
          <a:xfrm>
            <a:off x="4013405" y="3003755"/>
            <a:ext cx="4260440" cy="457200"/>
          </a:xfrm>
          <a:prstGeom prst="rect">
            <a:avLst/>
          </a:prstGeom>
          <a:noFill/>
          <a:ln w="9525">
            <a:noFill/>
            <a:miter lim="800000"/>
            <a:headEnd/>
            <a:tailEnd/>
          </a:ln>
          <a:effectLst/>
          <a:extLst>
            <a:ext uri="{909E8E84-426E-40DD-AFC4-6F175D3DCCD1}"/>
            <a:ext uri="{91240B29-F687-4F45-9708-019B960494DF}"/>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tx1"/>
                </a:solidFill>
                <a:effectLst/>
                <a:uLnTx/>
                <a:uFillTx/>
                <a:latin typeface="Arial" pitchFamily="34" charset="0"/>
                <a:cs typeface="Arial" pitchFamily="34" charset="0"/>
              </a:rPr>
              <a:t>Moderate volume road</a:t>
            </a:r>
          </a:p>
        </p:txBody>
      </p:sp>
      <p:sp>
        <p:nvSpPr>
          <p:cNvPr id="9" name="Content Placeholder 2"/>
          <p:cNvSpPr txBox="1">
            <a:spLocks/>
          </p:cNvSpPr>
          <p:nvPr/>
        </p:nvSpPr>
        <p:spPr bwMode="auto">
          <a:xfrm>
            <a:off x="4036144" y="4913672"/>
            <a:ext cx="4060722" cy="439994"/>
          </a:xfrm>
          <a:prstGeom prst="rect">
            <a:avLst/>
          </a:prstGeom>
          <a:noFill/>
          <a:ln w="9525">
            <a:noFill/>
            <a:miter lim="800000"/>
            <a:headEnd/>
            <a:tailEnd/>
          </a:ln>
          <a:effectLst/>
          <a:extLst>
            <a:ext uri="{909E8E84-426E-40DD-AFC4-6F175D3DCCD1}"/>
            <a:ext uri="{91240B29-F687-4F45-9708-019B960494DF}"/>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tx1"/>
                </a:solidFill>
                <a:effectLst/>
                <a:uLnTx/>
                <a:uFillTx/>
                <a:latin typeface="Arial" pitchFamily="34" charset="0"/>
                <a:cs typeface="Arial" pitchFamily="34" charset="0"/>
              </a:rPr>
              <a:t>Low volume road</a:t>
            </a:r>
            <a:endPar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10" name="Picture 9" descr="Route 67.jpg"/>
          <p:cNvPicPr>
            <a:picLocks noChangeAspect="1"/>
          </p:cNvPicPr>
          <p:nvPr/>
        </p:nvPicPr>
        <p:blipFill>
          <a:blip r:embed="rId4" cstate="print"/>
          <a:srcRect b="8339"/>
          <a:stretch>
            <a:fillRect/>
          </a:stretch>
        </p:blipFill>
        <p:spPr>
          <a:xfrm>
            <a:off x="498475" y="2959513"/>
            <a:ext cx="3439344" cy="1905000"/>
          </a:xfrm>
          <a:prstGeom prst="rect">
            <a:avLst/>
          </a:prstGeom>
        </p:spPr>
      </p:pic>
      <p:pic>
        <p:nvPicPr>
          <p:cNvPr id="11" name="Picture 10" descr="Route 178.jpg"/>
          <p:cNvPicPr>
            <a:picLocks noChangeAspect="1"/>
          </p:cNvPicPr>
          <p:nvPr/>
        </p:nvPicPr>
        <p:blipFill>
          <a:blip r:embed="rId5" cstate="print"/>
          <a:srcRect t="12121" b="15152"/>
          <a:stretch>
            <a:fillRect/>
          </a:stretch>
        </p:blipFill>
        <p:spPr>
          <a:xfrm>
            <a:off x="503289" y="4940712"/>
            <a:ext cx="3409492" cy="1828800"/>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229600" cy="1139825"/>
          </a:xfrm>
        </p:spPr>
        <p:txBody>
          <a:bodyPr/>
          <a:lstStyle/>
          <a:p>
            <a:r>
              <a:rPr lang="en-US" dirty="0" smtClean="0"/>
              <a:t>Functional Units</a:t>
            </a:r>
            <a:endParaRPr lang="en-US" dirty="0"/>
          </a:p>
        </p:txBody>
      </p:sp>
      <p:pic>
        <p:nvPicPr>
          <p:cNvPr id="5" name="Picture 4" descr="Pavement Designs.jpg"/>
          <p:cNvPicPr>
            <a:picLocks noChangeAspect="1"/>
          </p:cNvPicPr>
          <p:nvPr/>
        </p:nvPicPr>
        <p:blipFill>
          <a:blip r:embed="rId3" cstate="print"/>
          <a:srcRect l="1455" t="13576" r="2182" b="4000"/>
          <a:stretch>
            <a:fillRect/>
          </a:stretch>
        </p:blipFill>
        <p:spPr>
          <a:xfrm>
            <a:off x="182879" y="955963"/>
            <a:ext cx="8811491" cy="565265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Unit</a:t>
            </a:r>
            <a:endParaRPr lang="en-US" dirty="0"/>
          </a:p>
        </p:txBody>
      </p:sp>
      <p:sp>
        <p:nvSpPr>
          <p:cNvPr id="3" name="Content Placeholder 2"/>
          <p:cNvSpPr>
            <a:spLocks noGrp="1"/>
          </p:cNvSpPr>
          <p:nvPr>
            <p:ph idx="1"/>
          </p:nvPr>
        </p:nvSpPr>
        <p:spPr/>
        <p:txBody>
          <a:bodyPr/>
          <a:lstStyle/>
          <a:p>
            <a:r>
              <a:rPr lang="en-US" dirty="0" smtClean="0"/>
              <a:t>L</a:t>
            </a:r>
            <a:r>
              <a:rPr lang="en-US" dirty="0" smtClean="0">
                <a:solidFill>
                  <a:schemeClr val="tx1"/>
                </a:solidFill>
                <a:latin typeface="+mn-lt"/>
                <a:ea typeface="+mn-ea"/>
                <a:cs typeface="+mn-cs"/>
              </a:rPr>
              <a:t>ength of one kilometer (or mile)</a:t>
            </a:r>
          </a:p>
          <a:p>
            <a:endParaRPr lang="en-US" dirty="0" smtClean="0"/>
          </a:p>
          <a:p>
            <a:endParaRPr lang="en-US" dirty="0"/>
          </a:p>
        </p:txBody>
      </p:sp>
      <p:pic>
        <p:nvPicPr>
          <p:cNvPr id="7172" name="Picture 4" descr="http://farm1.static.flickr.com/81/218625708_fea8e353c1_b.jpg"/>
          <p:cNvPicPr>
            <a:picLocks noChangeAspect="1" noChangeArrowheads="1"/>
          </p:cNvPicPr>
          <p:nvPr/>
        </p:nvPicPr>
        <p:blipFill>
          <a:blip r:embed="rId2" cstate="print"/>
          <a:srcRect t="15686" b="11111"/>
          <a:stretch>
            <a:fillRect/>
          </a:stretch>
        </p:blipFill>
        <p:spPr bwMode="auto">
          <a:xfrm>
            <a:off x="1702982" y="2537637"/>
            <a:ext cx="6019800" cy="3304988"/>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4" name="Content Placeholder 3"/>
          <p:cNvSpPr>
            <a:spLocks noGrp="1"/>
          </p:cNvSpPr>
          <p:nvPr>
            <p:ph idx="1"/>
          </p:nvPr>
        </p:nvSpPr>
        <p:spPr/>
        <p:txBody>
          <a:bodyPr/>
          <a:lstStyle/>
          <a:p>
            <a:r>
              <a:rPr lang="en-US" smtClean="0"/>
              <a:t>Global Warming Potential (GWP) of concrete pavements:</a:t>
            </a:r>
          </a:p>
          <a:p>
            <a:pPr lvl="1"/>
            <a:r>
              <a:rPr lang="en-US" smtClean="0"/>
              <a:t>Rural Local Roads = 600 tons CO2e/mi (340 Mg CO2e/km)</a:t>
            </a:r>
          </a:p>
          <a:p>
            <a:pPr lvl="1"/>
            <a:r>
              <a:rPr lang="en-US" smtClean="0"/>
              <a:t>Urban Interstates = 11,000 tons CO2e/mi (6,300 Mg CO2e/km)</a:t>
            </a:r>
          </a:p>
          <a:p>
            <a:pPr lvl="1"/>
            <a:endParaRPr lang="en-US" dirty="0" smtClean="0"/>
          </a:p>
        </p:txBody>
      </p:sp>
      <p:sp>
        <p:nvSpPr>
          <p:cNvPr id="5" name="TextBox 4"/>
          <p:cNvSpPr txBox="1"/>
          <p:nvPr/>
        </p:nvSpPr>
        <p:spPr>
          <a:xfrm>
            <a:off x="677333" y="6220178"/>
            <a:ext cx="7624203" cy="369332"/>
          </a:xfrm>
          <a:prstGeom prst="rect">
            <a:avLst/>
          </a:prstGeom>
          <a:noFill/>
        </p:spPr>
        <p:txBody>
          <a:bodyPr wrap="none" rtlCol="0">
            <a:spAutoFit/>
          </a:bodyPr>
          <a:lstStyle/>
          <a:p>
            <a:r>
              <a:rPr lang="en-US" dirty="0" smtClean="0"/>
              <a:t>Note: CO</a:t>
            </a:r>
            <a:r>
              <a:rPr lang="en-US" baseline="-25000" dirty="0" smtClean="0"/>
              <a:t>2</a:t>
            </a:r>
            <a:r>
              <a:rPr lang="en-US" dirty="0" smtClean="0"/>
              <a:t>e = Carbon Dioxide Equivalents (used as an indicator of GWP)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4" name="Content Placeholder 3"/>
          <p:cNvSpPr>
            <a:spLocks noGrp="1"/>
          </p:cNvSpPr>
          <p:nvPr>
            <p:ph idx="1"/>
          </p:nvPr>
        </p:nvSpPr>
        <p:spPr/>
        <p:txBody>
          <a:bodyPr/>
          <a:lstStyle/>
          <a:p>
            <a:r>
              <a:rPr lang="en-US" smtClean="0"/>
              <a:t>Greenhouse Gas Emissions (GHG) emissions from cement production are the largest contributor:</a:t>
            </a:r>
          </a:p>
          <a:p>
            <a:pPr lvl="1"/>
            <a:r>
              <a:rPr lang="en-US" smtClean="0"/>
              <a:t>Urban Interstates = 45%</a:t>
            </a:r>
          </a:p>
          <a:p>
            <a:pPr lvl="1"/>
            <a:r>
              <a:rPr lang="en-US" smtClean="0"/>
              <a:t>Rural Local Roads = 72%</a:t>
            </a:r>
            <a:endParaRPr lang="en-US" dirty="0" smtClean="0"/>
          </a:p>
        </p:txBody>
      </p:sp>
      <p:sp>
        <p:nvSpPr>
          <p:cNvPr id="5" name="TextBox 4"/>
          <p:cNvSpPr txBox="1"/>
          <p:nvPr/>
        </p:nvSpPr>
        <p:spPr>
          <a:xfrm>
            <a:off x="677333" y="6220178"/>
            <a:ext cx="7624203" cy="369332"/>
          </a:xfrm>
          <a:prstGeom prst="rect">
            <a:avLst/>
          </a:prstGeom>
          <a:noFill/>
        </p:spPr>
        <p:txBody>
          <a:bodyPr wrap="none" rtlCol="0">
            <a:spAutoFit/>
          </a:bodyPr>
          <a:lstStyle/>
          <a:p>
            <a:r>
              <a:rPr lang="en-US" dirty="0" smtClean="0"/>
              <a:t>Note: CO</a:t>
            </a:r>
            <a:r>
              <a:rPr lang="en-US" baseline="-25000" dirty="0" smtClean="0"/>
              <a:t>2</a:t>
            </a:r>
            <a:r>
              <a:rPr lang="en-US" dirty="0" smtClean="0"/>
              <a:t>e = Carbon Dioxide Equivalents (used as an indicator of GWP)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4" name="Content Placeholder 3"/>
          <p:cNvSpPr>
            <a:spLocks noGrp="1"/>
          </p:cNvSpPr>
          <p:nvPr>
            <p:ph idx="1"/>
          </p:nvPr>
        </p:nvSpPr>
        <p:spPr/>
        <p:txBody>
          <a:bodyPr/>
          <a:lstStyle/>
          <a:p>
            <a:r>
              <a:rPr lang="en-US" smtClean="0"/>
              <a:t>For 9 of 12 pavement designs</a:t>
            </a:r>
          </a:p>
          <a:p>
            <a:r>
              <a:rPr lang="en-US" smtClean="0"/>
              <a:t>Second largest contributor to GWP is fuel consumed from roughness</a:t>
            </a:r>
            <a:endParaRPr lang="en-US" dirty="0"/>
          </a:p>
        </p:txBody>
      </p:sp>
      <p:sp>
        <p:nvSpPr>
          <p:cNvPr id="5" name="TextBox 4"/>
          <p:cNvSpPr txBox="1"/>
          <p:nvPr/>
        </p:nvSpPr>
        <p:spPr>
          <a:xfrm>
            <a:off x="677333" y="6220178"/>
            <a:ext cx="7624203" cy="369332"/>
          </a:xfrm>
          <a:prstGeom prst="rect">
            <a:avLst/>
          </a:prstGeom>
          <a:noFill/>
        </p:spPr>
        <p:txBody>
          <a:bodyPr wrap="none" rtlCol="0">
            <a:spAutoFit/>
          </a:bodyPr>
          <a:lstStyle/>
          <a:p>
            <a:r>
              <a:rPr lang="en-US" dirty="0" smtClean="0"/>
              <a:t>Note: CO</a:t>
            </a:r>
            <a:r>
              <a:rPr lang="en-US" baseline="-25000" dirty="0" smtClean="0"/>
              <a:t>2</a:t>
            </a:r>
            <a:r>
              <a:rPr lang="en-US" dirty="0" smtClean="0"/>
              <a:t>e = Carbon Dioxide Equivalents (used as an indicator of GWP)</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GWP</a:t>
            </a:r>
            <a:endParaRPr lang="en-US" dirty="0"/>
          </a:p>
        </p:txBody>
      </p:sp>
      <p:pic>
        <p:nvPicPr>
          <p:cNvPr id="4" name="Content Placeholder 3" descr="Relative GWP.png"/>
          <p:cNvPicPr>
            <a:picLocks noGrp="1" noChangeAspect="1"/>
          </p:cNvPicPr>
          <p:nvPr>
            <p:ph idx="1"/>
          </p:nvPr>
        </p:nvPicPr>
        <p:blipFill>
          <a:blip r:embed="rId3"/>
          <a:stretch>
            <a:fillRect/>
          </a:stretch>
        </p:blipFill>
        <p:spPr>
          <a:xfrm>
            <a:off x="350751" y="1543049"/>
            <a:ext cx="8636169" cy="5049661"/>
          </a:xfrm>
        </p:spPr>
      </p:pic>
      <p:sp>
        <p:nvSpPr>
          <p:cNvPr id="6" name="Rectangle 5"/>
          <p:cNvSpPr/>
          <p:nvPr/>
        </p:nvSpPr>
        <p:spPr>
          <a:xfrm>
            <a:off x="4707467" y="2348089"/>
            <a:ext cx="1332089" cy="16933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40000" y="2348089"/>
            <a:ext cx="2122311" cy="16933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Reduction</a:t>
            </a:r>
            <a:endParaRPr lang="en-US" dirty="0"/>
          </a:p>
        </p:txBody>
      </p:sp>
      <p:sp>
        <p:nvSpPr>
          <p:cNvPr id="4" name="Content Placeholder 3"/>
          <p:cNvSpPr>
            <a:spLocks noGrp="1"/>
          </p:cNvSpPr>
          <p:nvPr>
            <p:ph idx="1"/>
          </p:nvPr>
        </p:nvSpPr>
        <p:spPr/>
        <p:txBody>
          <a:bodyPr/>
          <a:lstStyle/>
          <a:p>
            <a:r>
              <a:rPr lang="en-US" dirty="0" smtClean="0"/>
              <a:t>Increase Fly Ash</a:t>
            </a:r>
          </a:p>
          <a:p>
            <a:pPr lvl="1"/>
            <a:r>
              <a:rPr lang="en-US" dirty="0" smtClean="0"/>
              <a:t>GWP could be reduced by 15% for urban interstates to 36% for local roads by increasing the percentage of fly ash in concrete from 10% to 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MIT Concrete Sustainability Hub</a:t>
            </a:r>
          </a:p>
        </p:txBody>
      </p:sp>
      <p:sp>
        <p:nvSpPr>
          <p:cNvPr id="7171" name="Content Placeholder 2"/>
          <p:cNvSpPr>
            <a:spLocks noGrp="1"/>
          </p:cNvSpPr>
          <p:nvPr>
            <p:ph idx="1"/>
          </p:nvPr>
        </p:nvSpPr>
        <p:spPr/>
        <p:txBody>
          <a:bodyPr/>
          <a:lstStyle/>
          <a:p>
            <a:r>
              <a:rPr lang="en-US" dirty="0" smtClean="0"/>
              <a:t>$10 million investment over 5 years</a:t>
            </a:r>
          </a:p>
          <a:p>
            <a:r>
              <a:rPr lang="en-US" dirty="0" smtClean="0"/>
              <a:t>Funded equally by RMCREF &amp; PCA</a:t>
            </a:r>
          </a:p>
          <a:p>
            <a:r>
              <a:rPr lang="en-US" dirty="0" smtClean="0"/>
              <a:t>NRMCA providing technical support and guidance</a:t>
            </a:r>
          </a:p>
          <a:p>
            <a:r>
              <a:rPr lang="en-US" dirty="0" smtClean="0"/>
              <a:t>NRMCA and state associations to play a critical role in the technology transfer</a:t>
            </a:r>
          </a:p>
          <a:p>
            <a:endParaRPr lang="en-US" dirty="0" smtClean="0"/>
          </a:p>
          <a:p>
            <a:endParaRPr lang="en-US" dirty="0" smtClean="0"/>
          </a:p>
        </p:txBody>
      </p:sp>
      <p:pic>
        <p:nvPicPr>
          <p:cNvPr id="7" name="Picture 9" descr="RMCREF New Logo Black.jpg"/>
          <p:cNvPicPr>
            <a:picLocks noChangeAspect="1"/>
          </p:cNvPicPr>
          <p:nvPr/>
        </p:nvPicPr>
        <p:blipFill>
          <a:blip r:embed="rId3" cstate="print"/>
          <a:srcRect/>
          <a:stretch>
            <a:fillRect/>
          </a:stretch>
        </p:blipFill>
        <p:spPr bwMode="auto">
          <a:xfrm>
            <a:off x="7239000" y="5029200"/>
            <a:ext cx="1066800" cy="1066800"/>
          </a:xfrm>
          <a:prstGeom prst="rect">
            <a:avLst/>
          </a:prstGeom>
          <a:noFill/>
          <a:ln w="9525">
            <a:noFill/>
            <a:miter lim="800000"/>
            <a:headEnd/>
            <a:tailEnd/>
          </a:ln>
        </p:spPr>
      </p:pic>
      <p:pic>
        <p:nvPicPr>
          <p:cNvPr id="8" name="Picture 10" descr="BSC_RGB.jpg"/>
          <p:cNvPicPr>
            <a:picLocks noChangeAspect="1"/>
          </p:cNvPicPr>
          <p:nvPr/>
        </p:nvPicPr>
        <p:blipFill>
          <a:blip r:embed="rId4" cstate="print"/>
          <a:srcRect/>
          <a:stretch>
            <a:fillRect/>
          </a:stretch>
        </p:blipFill>
        <p:spPr bwMode="auto">
          <a:xfrm>
            <a:off x="4838700" y="5120183"/>
            <a:ext cx="2217737" cy="100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Reduction</a:t>
            </a:r>
            <a:endParaRPr lang="en-US" dirty="0"/>
          </a:p>
        </p:txBody>
      </p:sp>
      <p:sp>
        <p:nvSpPr>
          <p:cNvPr id="4" name="Content Placeholder 3"/>
          <p:cNvSpPr>
            <a:spLocks noGrp="1"/>
          </p:cNvSpPr>
          <p:nvPr>
            <p:ph idx="1"/>
          </p:nvPr>
        </p:nvSpPr>
        <p:spPr/>
        <p:txBody>
          <a:bodyPr>
            <a:normAutofit lnSpcReduction="10000"/>
          </a:bodyPr>
          <a:lstStyle/>
          <a:p>
            <a:pPr>
              <a:lnSpc>
                <a:spcPct val="110000"/>
              </a:lnSpc>
              <a:spcBef>
                <a:spcPts val="0"/>
              </a:spcBef>
            </a:pPr>
            <a:r>
              <a:rPr lang="en-US" dirty="0" smtClean="0"/>
              <a:t>Increasing the </a:t>
            </a:r>
            <a:r>
              <a:rPr lang="en-US" dirty="0" err="1" smtClean="0"/>
              <a:t>albedo</a:t>
            </a:r>
            <a:r>
              <a:rPr lang="en-US" dirty="0" smtClean="0"/>
              <a:t> of concrete</a:t>
            </a:r>
          </a:p>
          <a:p>
            <a:pPr>
              <a:lnSpc>
                <a:spcPct val="110000"/>
              </a:lnSpc>
              <a:spcBef>
                <a:spcPts val="0"/>
              </a:spcBef>
            </a:pPr>
            <a:r>
              <a:rPr lang="en-US" dirty="0" smtClean="0"/>
              <a:t>Reduces the urban heat island effect resulting in 43% reduction in GWP</a:t>
            </a:r>
          </a:p>
          <a:p>
            <a:pPr>
              <a:lnSpc>
                <a:spcPct val="110000"/>
              </a:lnSpc>
              <a:spcBef>
                <a:spcPts val="0"/>
              </a:spcBef>
            </a:pPr>
            <a:r>
              <a:rPr lang="en-US" dirty="0" smtClean="0"/>
              <a:t>Opportunities for increasing </a:t>
            </a:r>
            <a:r>
              <a:rPr lang="en-US" dirty="0" err="1" smtClean="0"/>
              <a:t>albedo</a:t>
            </a:r>
            <a:endParaRPr lang="en-US" dirty="0" smtClean="0"/>
          </a:p>
          <a:p>
            <a:pPr lvl="1">
              <a:lnSpc>
                <a:spcPct val="110000"/>
              </a:lnSpc>
              <a:spcBef>
                <a:spcPts val="0"/>
              </a:spcBef>
            </a:pPr>
            <a:r>
              <a:rPr lang="en-US" dirty="0" smtClean="0"/>
              <a:t>White aggregate 	</a:t>
            </a:r>
          </a:p>
          <a:p>
            <a:pPr lvl="1">
              <a:lnSpc>
                <a:spcPct val="110000"/>
              </a:lnSpc>
              <a:spcBef>
                <a:spcPts val="0"/>
              </a:spcBef>
            </a:pPr>
            <a:r>
              <a:rPr lang="en-US" dirty="0" smtClean="0"/>
              <a:t>White cement 		</a:t>
            </a:r>
          </a:p>
          <a:p>
            <a:pPr lvl="1">
              <a:lnSpc>
                <a:spcPct val="110000"/>
              </a:lnSpc>
              <a:spcBef>
                <a:spcPts val="0"/>
              </a:spcBef>
            </a:pPr>
            <a:r>
              <a:rPr lang="fr-FR" dirty="0" err="1" smtClean="0"/>
              <a:t>Pervious</a:t>
            </a:r>
            <a:r>
              <a:rPr lang="fr-FR" dirty="0" smtClean="0"/>
              <a:t> </a:t>
            </a:r>
            <a:r>
              <a:rPr lang="fr-FR" dirty="0" err="1" smtClean="0"/>
              <a:t>concrete</a:t>
            </a:r>
            <a:r>
              <a:rPr lang="fr-FR" dirty="0" smtClean="0"/>
              <a:t> 	</a:t>
            </a:r>
          </a:p>
          <a:p>
            <a:pPr lvl="1">
              <a:lnSpc>
                <a:spcPct val="110000"/>
              </a:lnSpc>
              <a:spcBef>
                <a:spcPts val="0"/>
              </a:spcBef>
            </a:pPr>
            <a:r>
              <a:rPr lang="en-US" dirty="0" err="1" smtClean="0"/>
              <a:t>Photocatalytic</a:t>
            </a:r>
            <a:r>
              <a:rPr lang="en-US" dirty="0" smtClean="0"/>
              <a:t> cement</a:t>
            </a:r>
          </a:p>
          <a:p>
            <a:pPr lvl="1">
              <a:lnSpc>
                <a:spcPct val="110000"/>
              </a:lnSpc>
              <a:spcBef>
                <a:spcPts val="0"/>
              </a:spcBef>
            </a:pPr>
            <a:r>
              <a:rPr lang="en-US" dirty="0" smtClean="0"/>
              <a:t>Two-lift paving (high </a:t>
            </a:r>
            <a:r>
              <a:rPr lang="en-US" dirty="0" err="1" smtClean="0"/>
              <a:t>albedo</a:t>
            </a:r>
            <a:r>
              <a:rPr lang="en-US" dirty="0" smtClean="0"/>
              <a:t> materials in top surface) </a:t>
            </a:r>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Reduction</a:t>
            </a:r>
            <a:endParaRPr lang="en-US" dirty="0"/>
          </a:p>
        </p:txBody>
      </p:sp>
      <p:sp>
        <p:nvSpPr>
          <p:cNvPr id="4" name="Content Placeholder 3"/>
          <p:cNvSpPr>
            <a:spLocks noGrp="1"/>
          </p:cNvSpPr>
          <p:nvPr>
            <p:ph idx="1"/>
          </p:nvPr>
        </p:nvSpPr>
        <p:spPr/>
        <p:txBody>
          <a:bodyPr/>
          <a:lstStyle/>
          <a:p>
            <a:r>
              <a:rPr lang="en-US" dirty="0" smtClean="0"/>
              <a:t>Carbonation</a:t>
            </a:r>
          </a:p>
          <a:p>
            <a:r>
              <a:rPr lang="en-US" dirty="0" smtClean="0"/>
              <a:t>Crushing and stockpiling concrete for one year sequesters 28% of initial CO</a:t>
            </a:r>
            <a:r>
              <a:rPr lang="en-US" baseline="-25000" dirty="0" smtClean="0"/>
              <a:t>2</a:t>
            </a:r>
            <a:r>
              <a:rPr lang="en-US" dirty="0" smtClean="0"/>
              <a:t> released.</a:t>
            </a:r>
          </a:p>
          <a:p>
            <a:pPr lvl="1"/>
            <a:r>
              <a:rPr lang="en-US" dirty="0" smtClean="0"/>
              <a:t>EOL stockpiling </a:t>
            </a:r>
          </a:p>
          <a:p>
            <a:pPr lvl="1"/>
            <a:r>
              <a:rPr lang="en-US" dirty="0" smtClean="0"/>
              <a:t>EOL: embankments 	</a:t>
            </a:r>
          </a:p>
          <a:p>
            <a:pPr lvl="1"/>
            <a:r>
              <a:rPr lang="en-US" dirty="0" smtClean="0"/>
              <a:t>EOL: </a:t>
            </a:r>
            <a:r>
              <a:rPr lang="en-US" dirty="0" err="1" smtClean="0"/>
              <a:t>subbases</a:t>
            </a:r>
            <a:r>
              <a:rPr lang="en-US" dirty="0" smtClean="0"/>
              <a:t> 	 	</a:t>
            </a:r>
          </a:p>
          <a:p>
            <a:pPr lvl="1"/>
            <a:r>
              <a:rPr lang="en-US" dirty="0" smtClean="0"/>
              <a:t>Pervious concrete </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Reduction</a:t>
            </a:r>
            <a:endParaRPr lang="en-US" dirty="0"/>
          </a:p>
        </p:txBody>
      </p:sp>
      <p:sp>
        <p:nvSpPr>
          <p:cNvPr id="4" name="Content Placeholder 3"/>
          <p:cNvSpPr>
            <a:spLocks noGrp="1"/>
          </p:cNvSpPr>
          <p:nvPr>
            <p:ph idx="1"/>
          </p:nvPr>
        </p:nvSpPr>
        <p:spPr/>
        <p:txBody>
          <a:bodyPr>
            <a:normAutofit lnSpcReduction="10000"/>
          </a:bodyPr>
          <a:lstStyle/>
          <a:p>
            <a:pPr>
              <a:lnSpc>
                <a:spcPct val="110000"/>
              </a:lnSpc>
              <a:spcBef>
                <a:spcPts val="0"/>
              </a:spcBef>
            </a:pPr>
            <a:r>
              <a:rPr lang="en-US" dirty="0" smtClean="0"/>
              <a:t>Extra Rehabilitation</a:t>
            </a:r>
          </a:p>
          <a:p>
            <a:pPr>
              <a:lnSpc>
                <a:spcPct val="110000"/>
              </a:lnSpc>
              <a:spcBef>
                <a:spcPts val="0"/>
              </a:spcBef>
            </a:pPr>
            <a:r>
              <a:rPr lang="en-US" dirty="0" smtClean="0"/>
              <a:t>An additional rehabilitation (grinding) will reduce pavement roughness</a:t>
            </a:r>
          </a:p>
          <a:p>
            <a:pPr>
              <a:lnSpc>
                <a:spcPct val="110000"/>
              </a:lnSpc>
              <a:spcBef>
                <a:spcPts val="0"/>
              </a:spcBef>
            </a:pPr>
            <a:r>
              <a:rPr lang="en-US" dirty="0" smtClean="0"/>
              <a:t>Benefits LCA</a:t>
            </a:r>
          </a:p>
          <a:p>
            <a:pPr lvl="1">
              <a:lnSpc>
                <a:spcPct val="110000"/>
              </a:lnSpc>
              <a:spcBef>
                <a:spcPts val="0"/>
              </a:spcBef>
            </a:pPr>
            <a:r>
              <a:rPr lang="en-US" dirty="0" smtClean="0"/>
              <a:t>Reduces roughness to initial IRI (International Roughness Index)</a:t>
            </a:r>
          </a:p>
          <a:p>
            <a:pPr lvl="1">
              <a:lnSpc>
                <a:spcPct val="110000"/>
              </a:lnSpc>
              <a:spcBef>
                <a:spcPts val="0"/>
              </a:spcBef>
            </a:pPr>
            <a:r>
              <a:rPr lang="en-US" dirty="0" err="1" smtClean="0"/>
              <a:t>Uncarbonated</a:t>
            </a:r>
            <a:r>
              <a:rPr lang="en-US" dirty="0" smtClean="0"/>
              <a:t> concrete is exposed for the carbonation process to begin again</a:t>
            </a:r>
          </a:p>
          <a:p>
            <a:pPr lvl="1">
              <a:lnSpc>
                <a:spcPct val="110000"/>
              </a:lnSpc>
              <a:spcBef>
                <a:spcPts val="0"/>
              </a:spcBef>
            </a:pPr>
            <a:r>
              <a:rPr lang="en-US" dirty="0" smtClean="0"/>
              <a:t>Reduces GWP by 13% for urban interstates</a:t>
            </a:r>
          </a:p>
          <a:p>
            <a:pPr lvl="1">
              <a:lnSpc>
                <a:spcPct val="110000"/>
              </a:lnSpc>
              <a:spcBef>
                <a:spcPts val="0"/>
              </a:spcBef>
            </a:pPr>
            <a:r>
              <a:rPr lang="en-US" dirty="0" smtClean="0"/>
              <a:t>Increases GWP for rural local roads by 10%</a:t>
            </a:r>
          </a:p>
          <a:p>
            <a:pPr lvl="2"/>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a:t>
            </a:r>
            <a:endParaRPr lang="en-US" dirty="0"/>
          </a:p>
        </p:txBody>
      </p:sp>
      <p:pic>
        <p:nvPicPr>
          <p:cNvPr id="17" name="Content Placeholder 16" descr="Reduction Savings.jpg"/>
          <p:cNvPicPr>
            <a:picLocks noGrp="1" noChangeAspect="1"/>
          </p:cNvPicPr>
          <p:nvPr>
            <p:ph idx="1"/>
          </p:nvPr>
        </p:nvPicPr>
        <p:blipFill>
          <a:blip r:embed="rId3" cstate="print"/>
          <a:stretch>
            <a:fillRect/>
          </a:stretch>
        </p:blipFill>
        <p:spPr>
          <a:xfrm>
            <a:off x="468273" y="1159726"/>
            <a:ext cx="8207453" cy="530798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a:t>
            </a:r>
            <a:endParaRPr lang="en-US" dirty="0"/>
          </a:p>
        </p:txBody>
      </p:sp>
      <p:pic>
        <p:nvPicPr>
          <p:cNvPr id="5" name="Picture 4" descr="GWP Savings for MEPDG V3.jpg"/>
          <p:cNvPicPr>
            <a:picLocks noChangeAspect="1"/>
          </p:cNvPicPr>
          <p:nvPr/>
        </p:nvPicPr>
        <p:blipFill>
          <a:blip r:embed="rId3" cstate="print"/>
          <a:stretch>
            <a:fillRect/>
          </a:stretch>
        </p:blipFill>
        <p:spPr>
          <a:xfrm>
            <a:off x="206833" y="1650383"/>
            <a:ext cx="8736443" cy="410135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 Pavement Vehicle Interaction</a:t>
            </a:r>
            <a:endParaRPr lang="en-US" dirty="0"/>
          </a:p>
        </p:txBody>
      </p:sp>
      <p:sp>
        <p:nvSpPr>
          <p:cNvPr id="4" name="Right Arrow 3"/>
          <p:cNvSpPr/>
          <p:nvPr/>
        </p:nvSpPr>
        <p:spPr>
          <a:xfrm>
            <a:off x="457200" y="2895600"/>
            <a:ext cx="1371600" cy="914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3134380"/>
            <a:ext cx="1066800" cy="523220"/>
          </a:xfrm>
          <a:prstGeom prst="rect">
            <a:avLst/>
          </a:prstGeom>
          <a:noFill/>
        </p:spPr>
        <p:txBody>
          <a:bodyPr wrap="square" rtlCol="0">
            <a:spAutoFit/>
          </a:bodyPr>
          <a:lstStyle/>
          <a:p>
            <a:r>
              <a:rPr lang="en-US" sz="1400" dirty="0" smtClean="0"/>
              <a:t>Resource Extraction</a:t>
            </a:r>
            <a:endParaRPr lang="en-US" sz="1400" dirty="0"/>
          </a:p>
        </p:txBody>
      </p:sp>
      <p:sp>
        <p:nvSpPr>
          <p:cNvPr id="6" name="Right Arrow 5"/>
          <p:cNvSpPr/>
          <p:nvPr/>
        </p:nvSpPr>
        <p:spPr>
          <a:xfrm>
            <a:off x="2209800" y="2895600"/>
            <a:ext cx="1371600" cy="914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0" y="3197423"/>
            <a:ext cx="1066800" cy="307777"/>
          </a:xfrm>
          <a:prstGeom prst="rect">
            <a:avLst/>
          </a:prstGeom>
          <a:noFill/>
        </p:spPr>
        <p:txBody>
          <a:bodyPr wrap="square" rtlCol="0">
            <a:spAutoFit/>
          </a:bodyPr>
          <a:lstStyle/>
          <a:p>
            <a:r>
              <a:rPr lang="en-US" sz="1400" dirty="0" smtClean="0"/>
              <a:t>Processing</a:t>
            </a:r>
            <a:endParaRPr lang="en-US" sz="1400" dirty="0"/>
          </a:p>
        </p:txBody>
      </p:sp>
      <p:sp>
        <p:nvSpPr>
          <p:cNvPr id="8" name="Right Arrow 7"/>
          <p:cNvSpPr/>
          <p:nvPr/>
        </p:nvSpPr>
        <p:spPr>
          <a:xfrm>
            <a:off x="3962400" y="2895600"/>
            <a:ext cx="1371600" cy="914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38600" y="3197423"/>
            <a:ext cx="1066800" cy="307777"/>
          </a:xfrm>
          <a:prstGeom prst="rect">
            <a:avLst/>
          </a:prstGeom>
          <a:noFill/>
        </p:spPr>
        <p:txBody>
          <a:bodyPr wrap="square" rtlCol="0">
            <a:spAutoFit/>
          </a:bodyPr>
          <a:lstStyle/>
          <a:p>
            <a:r>
              <a:rPr lang="en-US" sz="1400" dirty="0" smtClean="0"/>
              <a:t>Placement</a:t>
            </a:r>
            <a:endParaRPr lang="en-US" sz="1400" dirty="0"/>
          </a:p>
        </p:txBody>
      </p:sp>
      <p:sp>
        <p:nvSpPr>
          <p:cNvPr id="10" name="Right Arrow 9"/>
          <p:cNvSpPr/>
          <p:nvPr/>
        </p:nvSpPr>
        <p:spPr>
          <a:xfrm>
            <a:off x="5715000" y="2895600"/>
            <a:ext cx="1371600" cy="914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91200" y="3197423"/>
            <a:ext cx="1066800" cy="307777"/>
          </a:xfrm>
          <a:prstGeom prst="rect">
            <a:avLst/>
          </a:prstGeom>
          <a:noFill/>
        </p:spPr>
        <p:txBody>
          <a:bodyPr wrap="square" rtlCol="0">
            <a:spAutoFit/>
          </a:bodyPr>
          <a:lstStyle/>
          <a:p>
            <a:r>
              <a:rPr lang="en-US" sz="1400" dirty="0" smtClean="0"/>
              <a:t>Use Phase</a:t>
            </a:r>
            <a:endParaRPr lang="en-US" sz="1400" dirty="0"/>
          </a:p>
        </p:txBody>
      </p:sp>
      <p:sp>
        <p:nvSpPr>
          <p:cNvPr id="12" name="Right Arrow 11"/>
          <p:cNvSpPr/>
          <p:nvPr/>
        </p:nvSpPr>
        <p:spPr>
          <a:xfrm>
            <a:off x="7467600" y="2895600"/>
            <a:ext cx="1371600" cy="914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800" y="3197423"/>
            <a:ext cx="1066800" cy="307777"/>
          </a:xfrm>
          <a:prstGeom prst="rect">
            <a:avLst/>
          </a:prstGeom>
          <a:noFill/>
        </p:spPr>
        <p:txBody>
          <a:bodyPr wrap="square" rtlCol="0">
            <a:spAutoFit/>
          </a:bodyPr>
          <a:lstStyle/>
          <a:p>
            <a:r>
              <a:rPr lang="en-US" sz="1400" dirty="0" smtClean="0"/>
              <a:t>Recycling</a:t>
            </a:r>
            <a:endParaRPr lang="en-US" sz="1400" dirty="0"/>
          </a:p>
        </p:txBody>
      </p:sp>
      <p:sp>
        <p:nvSpPr>
          <p:cNvPr id="14" name="TextBox 13"/>
          <p:cNvSpPr txBox="1"/>
          <p:nvPr/>
        </p:nvSpPr>
        <p:spPr>
          <a:xfrm>
            <a:off x="399224" y="1736508"/>
            <a:ext cx="5911396" cy="369332"/>
          </a:xfrm>
          <a:prstGeom prst="rect">
            <a:avLst/>
          </a:prstGeom>
          <a:noFill/>
        </p:spPr>
        <p:txBody>
          <a:bodyPr wrap="square" rtlCol="0">
            <a:spAutoFit/>
          </a:bodyPr>
          <a:lstStyle/>
          <a:p>
            <a:pPr algn="ctr"/>
            <a:r>
              <a:rPr lang="en-US" dirty="0" smtClean="0"/>
              <a:t>LCA Boundary For High Volume Roadway</a:t>
            </a:r>
            <a:endParaRPr lang="en-US" dirty="0"/>
          </a:p>
        </p:txBody>
      </p:sp>
      <p:sp>
        <p:nvSpPr>
          <p:cNvPr id="15" name="Left Brace 14"/>
          <p:cNvSpPr/>
          <p:nvPr/>
        </p:nvSpPr>
        <p:spPr>
          <a:xfrm rot="16200000">
            <a:off x="2400300" y="1943101"/>
            <a:ext cx="990600" cy="50292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85800" y="5105400"/>
            <a:ext cx="4648200" cy="381000"/>
          </a:xfrm>
          <a:prstGeom prst="rect">
            <a:avLst/>
          </a:prstGeom>
          <a:noFill/>
        </p:spPr>
        <p:txBody>
          <a:bodyPr wrap="square" rtlCol="0">
            <a:spAutoFit/>
          </a:bodyPr>
          <a:lstStyle/>
          <a:p>
            <a:pPr algn="ctr"/>
            <a:r>
              <a:rPr lang="en-US" dirty="0" smtClean="0"/>
              <a:t>Embodied Emissions: 20%</a:t>
            </a:r>
            <a:endParaRPr lang="en-US" dirty="0"/>
          </a:p>
        </p:txBody>
      </p:sp>
      <p:sp>
        <p:nvSpPr>
          <p:cNvPr id="17" name="Left Brace 16"/>
          <p:cNvSpPr/>
          <p:nvPr/>
        </p:nvSpPr>
        <p:spPr>
          <a:xfrm rot="16200000">
            <a:off x="6743700" y="2781301"/>
            <a:ext cx="990600" cy="33528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715000" y="5105400"/>
            <a:ext cx="3352800" cy="381000"/>
          </a:xfrm>
          <a:prstGeom prst="rect">
            <a:avLst/>
          </a:prstGeom>
          <a:noFill/>
        </p:spPr>
        <p:txBody>
          <a:bodyPr wrap="square" rtlCol="0">
            <a:spAutoFit/>
          </a:bodyPr>
          <a:lstStyle/>
          <a:p>
            <a:pPr algn="ctr"/>
            <a:r>
              <a:rPr lang="en-US" dirty="0" smtClean="0"/>
              <a:t>Operational Emissions: 80%</a:t>
            </a:r>
            <a:endParaRPr lang="en-US" dirty="0"/>
          </a:p>
        </p:txBody>
      </p:sp>
      <p:sp>
        <p:nvSpPr>
          <p:cNvPr id="19" name="TextBox 18"/>
          <p:cNvSpPr txBox="1"/>
          <p:nvPr/>
        </p:nvSpPr>
        <p:spPr>
          <a:xfrm>
            <a:off x="5715000" y="1916668"/>
            <a:ext cx="1676400" cy="369332"/>
          </a:xfrm>
          <a:prstGeom prst="rect">
            <a:avLst/>
          </a:prstGeom>
          <a:noFill/>
        </p:spPr>
        <p:txBody>
          <a:bodyPr wrap="square" rtlCol="0">
            <a:spAutoFit/>
          </a:bodyPr>
          <a:lstStyle/>
          <a:p>
            <a:r>
              <a:rPr lang="en-US" dirty="0" smtClean="0"/>
              <a:t>PVI ~ 70%</a:t>
            </a:r>
          </a:p>
        </p:txBody>
      </p:sp>
      <p:cxnSp>
        <p:nvCxnSpPr>
          <p:cNvPr id="20" name="Straight Arrow Connector 19"/>
          <p:cNvCxnSpPr/>
          <p:nvPr/>
        </p:nvCxnSpPr>
        <p:spPr>
          <a:xfrm rot="5400000" flipH="1" flipV="1">
            <a:off x="5829300" y="27051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Pavement Vehicle Interaction</a:t>
            </a:r>
            <a:endParaRPr lang="en-US" dirty="0"/>
          </a:p>
        </p:txBody>
      </p:sp>
      <p:sp>
        <p:nvSpPr>
          <p:cNvPr id="5" name="Content Placeholder 4"/>
          <p:cNvSpPr>
            <a:spLocks noGrp="1"/>
          </p:cNvSpPr>
          <p:nvPr>
            <p:ph idx="1"/>
          </p:nvPr>
        </p:nvSpPr>
        <p:spPr/>
        <p:txBody>
          <a:bodyPr/>
          <a:lstStyle/>
          <a:p>
            <a:r>
              <a:rPr lang="en-US" sz="3200" dirty="0" smtClean="0"/>
              <a:t>Mechanistic model for pavement deflection</a:t>
            </a:r>
          </a:p>
          <a:p>
            <a:r>
              <a:rPr lang="en-US" sz="3200" dirty="0" smtClean="0"/>
              <a:t>Asphalt pavement 1.6 times thicker than an equivalent concrete pavement to achieve the same fuel consumption.</a:t>
            </a:r>
          </a:p>
          <a:p>
            <a:endParaRPr lang="en-US" dirty="0"/>
          </a:p>
        </p:txBody>
      </p:sp>
      <p:pic>
        <p:nvPicPr>
          <p:cNvPr id="667650" name="Picture 2"/>
          <p:cNvPicPr>
            <a:picLocks noChangeAspect="1" noChangeArrowheads="1"/>
          </p:cNvPicPr>
          <p:nvPr/>
        </p:nvPicPr>
        <p:blipFill>
          <a:blip r:embed="rId3" cstate="print"/>
          <a:srcRect/>
          <a:stretch>
            <a:fillRect/>
          </a:stretch>
        </p:blipFill>
        <p:spPr bwMode="auto">
          <a:xfrm>
            <a:off x="1651000" y="3859242"/>
            <a:ext cx="5842000" cy="2795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 xmlns:p14="http://schemas.microsoft.com/office/powerpoint/2010/main" val="2580342454"/>
              </p:ext>
            </p:extLst>
          </p:nvPr>
        </p:nvGraphicFramePr>
        <p:xfrm>
          <a:off x="732713" y="2021047"/>
          <a:ext cx="3810837" cy="43724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457200" y="277813"/>
            <a:ext cx="8229600" cy="1139825"/>
          </a:xfrm>
        </p:spPr>
        <p:txBody>
          <a:bodyPr/>
          <a:lstStyle/>
          <a:p>
            <a:r>
              <a:rPr lang="en-US" dirty="0" smtClean="0"/>
              <a:t>Impact Reduction: Pavement Vehicle Interaction</a:t>
            </a:r>
            <a:endParaRPr lang="en-US" dirty="0"/>
          </a:p>
        </p:txBody>
      </p:sp>
      <p:sp>
        <p:nvSpPr>
          <p:cNvPr id="6" name="TextBox 5"/>
          <p:cNvSpPr txBox="1"/>
          <p:nvPr/>
        </p:nvSpPr>
        <p:spPr>
          <a:xfrm>
            <a:off x="5103628" y="3213129"/>
            <a:ext cx="3744158" cy="1569660"/>
          </a:xfrm>
          <a:prstGeom prst="rect">
            <a:avLst/>
          </a:prstGeom>
          <a:noFill/>
        </p:spPr>
        <p:txBody>
          <a:bodyPr wrap="square" rtlCol="0">
            <a:spAutoFit/>
          </a:bodyPr>
          <a:lstStyle/>
          <a:p>
            <a:pPr marL="0" indent="0" algn="ctr">
              <a:buNone/>
            </a:pPr>
            <a:r>
              <a:rPr lang="en-US" sz="2400" b="1" dirty="0" smtClean="0"/>
              <a:t>50 yr GHG Emissions of Two Pavement Scenarios Relative to a “Flat” Pavement</a:t>
            </a:r>
            <a:endParaRPr 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More Information</a:t>
            </a:r>
          </a:p>
        </p:txBody>
      </p:sp>
      <p:sp>
        <p:nvSpPr>
          <p:cNvPr id="7171" name="Content Placeholder 2"/>
          <p:cNvSpPr>
            <a:spLocks noGrp="1"/>
          </p:cNvSpPr>
          <p:nvPr>
            <p:ph idx="1"/>
          </p:nvPr>
        </p:nvSpPr>
        <p:spPr/>
        <p:txBody>
          <a:bodyPr/>
          <a:lstStyle/>
          <a:p>
            <a:r>
              <a:rPr lang="en-US" dirty="0" smtClean="0"/>
              <a:t>Full report available from MIT Concrete Sustainability Hub at </a:t>
            </a:r>
            <a:r>
              <a:rPr lang="en-US" dirty="0" smtClean="0">
                <a:hlinkClick r:id="rId3" action="ppaction://hlinkfile"/>
              </a:rPr>
              <a:t>web.mit.edu/</a:t>
            </a:r>
            <a:r>
              <a:rPr lang="en-US" dirty="0" err="1" smtClean="0">
                <a:hlinkClick r:id="rId3" action="ppaction://hlinkfile"/>
              </a:rPr>
              <a:t>cshub</a:t>
            </a:r>
            <a:endParaRPr lang="en-US" dirty="0" smtClean="0"/>
          </a:p>
          <a:p>
            <a:r>
              <a:rPr lang="en-US" dirty="0" smtClean="0"/>
              <a:t>MIT Hub established by</a:t>
            </a:r>
          </a:p>
          <a:p>
            <a:pPr lvl="1"/>
            <a:r>
              <a:rPr lang="en-US" dirty="0" smtClean="0"/>
              <a:t>RMC Research &amp; Education Foundations</a:t>
            </a:r>
          </a:p>
          <a:p>
            <a:pPr lvl="1"/>
            <a:r>
              <a:rPr lang="en-US" dirty="0" smtClean="0"/>
              <a:t>Portland Cement Association</a:t>
            </a:r>
          </a:p>
          <a:p>
            <a:r>
              <a:rPr lang="en-US" dirty="0" smtClean="0"/>
              <a:t>NRMCA providing technical support</a:t>
            </a:r>
          </a:p>
          <a:p>
            <a:pPr lvl="1"/>
            <a:r>
              <a:rPr lang="en-US" dirty="0" smtClean="0"/>
              <a:t>Transfer research into practice</a:t>
            </a:r>
          </a:p>
          <a:p>
            <a:pPr lvl="1"/>
            <a:r>
              <a:rPr lang="en-US" dirty="0" smtClean="0"/>
              <a:t>Visit www.nrmca.org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Goals</a:t>
            </a:r>
          </a:p>
        </p:txBody>
      </p:sp>
      <p:sp>
        <p:nvSpPr>
          <p:cNvPr id="8195" name="Content Placeholder 2"/>
          <p:cNvSpPr>
            <a:spLocks noGrp="1"/>
          </p:cNvSpPr>
          <p:nvPr>
            <p:ph sz="half" idx="1"/>
          </p:nvPr>
        </p:nvSpPr>
        <p:spPr/>
        <p:txBody>
          <a:bodyPr/>
          <a:lstStyle/>
          <a:p>
            <a:r>
              <a:rPr lang="en-US" dirty="0" smtClean="0"/>
              <a:t>Identify areas in which concrete excels</a:t>
            </a:r>
          </a:p>
          <a:p>
            <a:r>
              <a:rPr lang="en-US" dirty="0" smtClean="0"/>
              <a:t>Identify opportunities for improvement</a:t>
            </a:r>
          </a:p>
          <a:p>
            <a:r>
              <a:rPr lang="en-US" dirty="0" smtClean="0"/>
              <a:t>Create solid technical basis for future industry development</a:t>
            </a:r>
          </a:p>
          <a:p>
            <a:endParaRPr lang="en-US" dirty="0" smtClean="0"/>
          </a:p>
        </p:txBody>
      </p:sp>
      <p:sp>
        <p:nvSpPr>
          <p:cNvPr id="10" name="Oval 9"/>
          <p:cNvSpPr/>
          <p:nvPr/>
        </p:nvSpPr>
        <p:spPr>
          <a:xfrm>
            <a:off x="4953000" y="1524000"/>
            <a:ext cx="2895600" cy="1905000"/>
          </a:xfrm>
          <a:prstGeom prst="ellipse">
            <a:avLst/>
          </a:prstGeom>
          <a:solidFill>
            <a:srgbClr val="002060">
              <a:alpha val="30000"/>
            </a:srgb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Social</a:t>
            </a:r>
            <a:endParaRPr lang="en-US" sz="2000" b="1" dirty="0">
              <a:solidFill>
                <a:srgbClr val="000000"/>
              </a:solidFill>
            </a:endParaRPr>
          </a:p>
        </p:txBody>
      </p:sp>
      <p:sp>
        <p:nvSpPr>
          <p:cNvPr id="11" name="Oval 10"/>
          <p:cNvSpPr/>
          <p:nvPr/>
        </p:nvSpPr>
        <p:spPr>
          <a:xfrm>
            <a:off x="3962400" y="2590800"/>
            <a:ext cx="2895600" cy="1828800"/>
          </a:xfrm>
          <a:prstGeom prst="ellipse">
            <a:avLst/>
          </a:prstGeom>
          <a:solidFill>
            <a:schemeClr val="accent6">
              <a:lumMod val="60000"/>
              <a:lumOff val="40000"/>
              <a:alpha val="30000"/>
            </a:scheme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Environment</a:t>
            </a:r>
            <a:endParaRPr lang="en-US" sz="2000" b="1" dirty="0">
              <a:solidFill>
                <a:srgbClr val="000000"/>
              </a:solidFill>
            </a:endParaRPr>
          </a:p>
        </p:txBody>
      </p:sp>
      <p:sp>
        <p:nvSpPr>
          <p:cNvPr id="12" name="Oval 11"/>
          <p:cNvSpPr/>
          <p:nvPr/>
        </p:nvSpPr>
        <p:spPr>
          <a:xfrm>
            <a:off x="5791200" y="2819400"/>
            <a:ext cx="3200400" cy="2057400"/>
          </a:xfrm>
          <a:prstGeom prst="ellipse">
            <a:avLst/>
          </a:prstGeom>
          <a:solidFill>
            <a:srgbClr val="FF0000">
              <a:alpha val="30000"/>
            </a:srgb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Economic</a:t>
            </a:r>
            <a:endParaRPr lang="en-US" sz="2000" b="1" dirty="0">
              <a:solidFill>
                <a:srgbClr val="000000"/>
              </a:solidFill>
            </a:endParaRPr>
          </a:p>
        </p:txBody>
      </p:sp>
      <p:sp>
        <p:nvSpPr>
          <p:cNvPr id="14" name="TextBox 13"/>
          <p:cNvSpPr txBox="1"/>
          <p:nvPr/>
        </p:nvSpPr>
        <p:spPr>
          <a:xfrm>
            <a:off x="5715000" y="3028890"/>
            <a:ext cx="1624163" cy="400110"/>
          </a:xfrm>
          <a:prstGeom prst="rect">
            <a:avLst/>
          </a:prstGeom>
          <a:noFill/>
          <a:scene3d>
            <a:camera prst="perspectiveHeroicExtremeLeftFacing"/>
            <a:lightRig rig="threePt" dir="t"/>
          </a:scene3d>
        </p:spPr>
        <p:txBody>
          <a:bodyPr wrap="none" rtlCol="0">
            <a:spAutoFit/>
          </a:bodyPr>
          <a:lstStyle/>
          <a:p>
            <a:r>
              <a:rPr lang="en-US" sz="2000" b="1" dirty="0" smtClean="0"/>
              <a:t>Sustainable</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3 Research Platforms</a:t>
            </a:r>
          </a:p>
        </p:txBody>
      </p:sp>
      <p:graphicFrame>
        <p:nvGraphicFramePr>
          <p:cNvPr id="5" name="Diagram 4"/>
          <p:cNvGraphicFramePr/>
          <p:nvPr/>
        </p:nvGraphicFramePr>
        <p:xfrm>
          <a:off x="381000" y="15240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Concrete Science Platform: Mission</a:t>
            </a:r>
          </a:p>
        </p:txBody>
      </p:sp>
      <p:sp>
        <p:nvSpPr>
          <p:cNvPr id="24579" name="Rectangle 3"/>
          <p:cNvSpPr>
            <a:spLocks noGrp="1" noChangeArrowheads="1"/>
          </p:cNvSpPr>
          <p:nvPr>
            <p:ph idx="1"/>
          </p:nvPr>
        </p:nvSpPr>
        <p:spPr/>
        <p:txBody>
          <a:bodyPr/>
          <a:lstStyle/>
          <a:p>
            <a:r>
              <a:rPr lang="en-US" dirty="0" smtClean="0"/>
              <a:t>Scientific breakthroughs toward reducing CO2 footprint of cement and concrete</a:t>
            </a:r>
          </a:p>
          <a:p>
            <a:pPr lvl="1"/>
            <a:r>
              <a:rPr lang="en-US" dirty="0" smtClean="0"/>
              <a:t>Strength with less material</a:t>
            </a:r>
          </a:p>
          <a:p>
            <a:pPr lvl="1"/>
            <a:r>
              <a:rPr lang="en-US" dirty="0" smtClean="0"/>
              <a:t>Lower energy processing</a:t>
            </a:r>
          </a:p>
          <a:p>
            <a:pPr lvl="1"/>
            <a:r>
              <a:rPr lang="en-US" dirty="0" smtClean="0"/>
              <a:t>Chemical stability</a:t>
            </a:r>
          </a:p>
        </p:txBody>
      </p:sp>
      <p:pic>
        <p:nvPicPr>
          <p:cNvPr id="5" name="Picture 2" descr="C:\Documents and Settings\llemay\Local Settings\Temporary Internet Files\Content.IE5\LW9FDIH7\MC910216368[1].png"/>
          <p:cNvPicPr>
            <a:picLocks noChangeAspect="1" noChangeArrowheads="1"/>
          </p:cNvPicPr>
          <p:nvPr/>
        </p:nvPicPr>
        <p:blipFill>
          <a:blip r:embed="rId3" cstate="print"/>
          <a:srcRect/>
          <a:stretch>
            <a:fillRect/>
          </a:stretch>
        </p:blipFill>
        <p:spPr bwMode="auto">
          <a:xfrm>
            <a:off x="6991589" y="5372100"/>
            <a:ext cx="1377616" cy="1200150"/>
          </a:xfrm>
          <a:prstGeom prst="rect">
            <a:avLst/>
          </a:prstGeom>
          <a:noFill/>
        </p:spPr>
      </p:pic>
      <p:pic>
        <p:nvPicPr>
          <p:cNvPr id="6"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800101" y="4286250"/>
            <a:ext cx="2995767" cy="2609850"/>
          </a:xfrm>
          <a:prstGeom prst="rect">
            <a:avLst/>
          </a:prstGeom>
          <a:noFill/>
        </p:spPr>
      </p:pic>
      <p:pic>
        <p:nvPicPr>
          <p:cNvPr id="7"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3219975" y="4610100"/>
            <a:ext cx="2558429" cy="2228850"/>
          </a:xfrm>
          <a:prstGeom prst="rect">
            <a:avLst/>
          </a:prstGeom>
          <a:noFill/>
        </p:spPr>
      </p:pic>
      <p:pic>
        <p:nvPicPr>
          <p:cNvPr id="8"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5334001" y="5090884"/>
            <a:ext cx="1809749" cy="15766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Building Technology Platform</a:t>
            </a:r>
          </a:p>
        </p:txBody>
      </p:sp>
      <p:sp>
        <p:nvSpPr>
          <p:cNvPr id="11267" name="Rectangle 3"/>
          <p:cNvSpPr>
            <a:spLocks noGrp="1" noChangeArrowheads="1"/>
          </p:cNvSpPr>
          <p:nvPr>
            <p:ph idx="1"/>
          </p:nvPr>
        </p:nvSpPr>
        <p:spPr/>
        <p:txBody>
          <a:bodyPr/>
          <a:lstStyle/>
          <a:p>
            <a:r>
              <a:rPr lang="en-US" dirty="0" smtClean="0"/>
              <a:t>Mission: Life Cycle Assessment (LCA) of Concrete Buildings and Pavements to Identify Impacts and Opportunities</a:t>
            </a:r>
          </a:p>
          <a:p>
            <a:r>
              <a:rPr lang="en-US" dirty="0" smtClean="0"/>
              <a:t>Research Topics:</a:t>
            </a:r>
          </a:p>
          <a:p>
            <a:pPr lvl="1"/>
            <a:r>
              <a:rPr lang="en-US" dirty="0" smtClean="0"/>
              <a:t>Material Flow Analysis</a:t>
            </a:r>
          </a:p>
          <a:p>
            <a:pPr lvl="1"/>
            <a:r>
              <a:rPr lang="en-US" dirty="0" smtClean="0"/>
              <a:t>LCA of commercial buildings</a:t>
            </a:r>
          </a:p>
          <a:p>
            <a:pPr lvl="1"/>
            <a:r>
              <a:rPr lang="en-US" dirty="0" smtClean="0"/>
              <a:t>LCA of residential buildings</a:t>
            </a:r>
          </a:p>
          <a:p>
            <a:pPr lvl="1"/>
            <a:r>
              <a:rPr lang="en-US" dirty="0" smtClean="0"/>
              <a:t>LCA of pavements</a:t>
            </a:r>
          </a:p>
          <a:p>
            <a:pPr lvl="1"/>
            <a:r>
              <a:rPr lang="en-US" dirty="0" smtClean="0"/>
              <a:t>LCCA of building materials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of Concrete Pavements</a:t>
            </a:r>
            <a:endParaRPr lang="en-US" dirty="0"/>
          </a:p>
        </p:txBody>
      </p:sp>
      <p:sp>
        <p:nvSpPr>
          <p:cNvPr id="3" name="Content Placeholder 2"/>
          <p:cNvSpPr>
            <a:spLocks noGrp="1"/>
          </p:cNvSpPr>
          <p:nvPr>
            <p:ph idx="1"/>
          </p:nvPr>
        </p:nvSpPr>
        <p:spPr/>
        <p:txBody>
          <a:bodyPr/>
          <a:lstStyle/>
          <a:p>
            <a:r>
              <a:rPr lang="en-US" sz="3200" kern="1200" dirty="0" smtClean="0">
                <a:latin typeface="Arial" charset="0"/>
                <a:cs typeface="Arial" charset="0"/>
              </a:rPr>
              <a:t>2.6 million miles of public roadways</a:t>
            </a:r>
          </a:p>
          <a:p>
            <a:r>
              <a:rPr lang="en-US" sz="3200" kern="1200" dirty="0" smtClean="0">
                <a:latin typeface="Arial" charset="0"/>
                <a:cs typeface="Arial" charset="0"/>
              </a:rPr>
              <a:t>3 trillion vehicle miles</a:t>
            </a:r>
          </a:p>
          <a:p>
            <a:r>
              <a:rPr lang="en-US" sz="3200" kern="1200" dirty="0" smtClean="0">
                <a:latin typeface="Arial" charset="0"/>
                <a:cs typeface="Arial" charset="0"/>
              </a:rPr>
              <a:t>Road transport contribute most GHG of any transport mode</a:t>
            </a:r>
          </a:p>
          <a:p>
            <a:r>
              <a:rPr lang="en-US" sz="3200" kern="1200" dirty="0" smtClean="0">
                <a:latin typeface="Arial" charset="0"/>
                <a:cs typeface="Arial" charset="0"/>
              </a:rPr>
              <a:t>Construction and maintenance consumes energy and resources</a:t>
            </a:r>
          </a:p>
          <a:p>
            <a:endParaRPr lang="en-US" sz="3200" kern="1200" dirty="0" smtClean="0">
              <a:latin typeface="Arial" charset="0"/>
              <a:cs typeface="Arial"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sz="half" idx="1"/>
          </p:nvPr>
        </p:nvSpPr>
        <p:spPr/>
        <p:txBody>
          <a:bodyPr/>
          <a:lstStyle/>
          <a:p>
            <a:r>
              <a:rPr lang="en-US" dirty="0" smtClean="0"/>
              <a:t>Standardized LCA methodology critical</a:t>
            </a:r>
          </a:p>
          <a:p>
            <a:r>
              <a:rPr lang="en-US" dirty="0" smtClean="0"/>
              <a:t>Increase consistency of LCA</a:t>
            </a:r>
          </a:p>
          <a:p>
            <a:r>
              <a:rPr lang="en-US" dirty="0" smtClean="0"/>
              <a:t>MIT proposes good practices for LCA</a:t>
            </a:r>
            <a:endParaRPr lang="en-US" dirty="0"/>
          </a:p>
        </p:txBody>
      </p:sp>
      <p:sp>
        <p:nvSpPr>
          <p:cNvPr id="5" name="Content Placeholder 4"/>
          <p:cNvSpPr>
            <a:spLocks noGrp="1"/>
          </p:cNvSpPr>
          <p:nvPr>
            <p:ph sz="half" idx="2"/>
          </p:nvPr>
        </p:nvSpPr>
        <p:spPr/>
        <p:txBody>
          <a:bodyPr/>
          <a:lstStyle/>
          <a:p>
            <a:endParaRPr lang="en-US"/>
          </a:p>
        </p:txBody>
      </p:sp>
      <p:pic>
        <p:nvPicPr>
          <p:cNvPr id="4" name="Picture 3" descr="C:\Documents and Settings\llemay\My Documents\NRMCA Stuff\Infocus magazine\Nov-Dec 2010\Concrete Road.jpg"/>
          <p:cNvPicPr>
            <a:picLocks noChangeAspect="1" noChangeArrowheads="1"/>
          </p:cNvPicPr>
          <p:nvPr/>
        </p:nvPicPr>
        <p:blipFill>
          <a:blip r:embed="rId3" cstate="print"/>
          <a:srcRect/>
          <a:stretch>
            <a:fillRect/>
          </a:stretch>
        </p:blipFill>
        <p:spPr bwMode="auto">
          <a:xfrm>
            <a:off x="4711995" y="1582479"/>
            <a:ext cx="4038600" cy="34171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sz="half" idx="1"/>
          </p:nvPr>
        </p:nvSpPr>
        <p:spPr/>
        <p:txBody>
          <a:bodyPr/>
          <a:lstStyle/>
          <a:p>
            <a:r>
              <a:rPr lang="en-US" dirty="0" smtClean="0"/>
              <a:t>Transparency of data</a:t>
            </a:r>
          </a:p>
          <a:p>
            <a:r>
              <a:rPr lang="en-US" dirty="0" smtClean="0"/>
              <a:t>Define scope</a:t>
            </a:r>
          </a:p>
          <a:p>
            <a:r>
              <a:rPr lang="en-US" dirty="0" smtClean="0"/>
              <a:t>Identify system boundaries</a:t>
            </a:r>
          </a:p>
          <a:p>
            <a:r>
              <a:rPr lang="en-US" dirty="0" smtClean="0"/>
              <a:t>Define functional unit</a:t>
            </a:r>
            <a:endParaRPr lang="en-US" dirty="0"/>
          </a:p>
        </p:txBody>
      </p:sp>
      <p:pic>
        <p:nvPicPr>
          <p:cNvPr id="5" name="Content Placeholder 4" descr="http://fhwapap34.fhwa.dot.gov/NHI-PPTCG/images/chapter_1/1_1_3_f1.jpg"/>
          <p:cNvPicPr>
            <a:picLocks noGrp="1" noChangeAspect="1" noChangeArrowheads="1"/>
          </p:cNvPicPr>
          <p:nvPr>
            <p:ph sz="half" idx="2"/>
          </p:nvPr>
        </p:nvPicPr>
        <p:blipFill>
          <a:blip r:embed="rId3" cstate="print"/>
          <a:srcRect l="50241"/>
          <a:stretch>
            <a:fillRect/>
          </a:stretch>
        </p:blipFill>
        <p:spPr bwMode="auto">
          <a:xfrm>
            <a:off x="4842500" y="1637414"/>
            <a:ext cx="3865565" cy="2617431"/>
          </a:xfrm>
          <a:prstGeom prst="rect">
            <a:avLst/>
          </a:prstGeom>
          <a:noFill/>
        </p:spPr>
      </p:pic>
    </p:spTree>
  </p:cSld>
  <p:clrMapOvr>
    <a:masterClrMapping/>
  </p:clrMapOvr>
</p:sld>
</file>

<file path=ppt/theme/theme1.xml><?xml version="1.0" encoding="utf-8"?>
<a:theme xmlns:a="http://schemas.openxmlformats.org/drawingml/2006/main" name="NRMCA Slide Template No Logo">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NRMCA Slide Template No Logo</Template>
  <TotalTime>2808</TotalTime>
  <Words>1879</Words>
  <Application>Microsoft Office PowerPoint</Application>
  <PresentationFormat>On-screen Show (4:3)</PresentationFormat>
  <Paragraphs>230</Paragraphs>
  <Slides>28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NRMCA Slide Template No Logo</vt:lpstr>
      <vt:lpstr>Image</vt:lpstr>
      <vt:lpstr>MIT Research: LCA of  Concrete Pavements</vt:lpstr>
      <vt:lpstr>MIT Concrete Sustainability Hub</vt:lpstr>
      <vt:lpstr>Goals</vt:lpstr>
      <vt:lpstr>3 Research Platforms</vt:lpstr>
      <vt:lpstr>Concrete Science Platform: Mission</vt:lpstr>
      <vt:lpstr>Building Technology Platform</vt:lpstr>
      <vt:lpstr>LCA of Concrete Pavements</vt:lpstr>
      <vt:lpstr>Methodology</vt:lpstr>
      <vt:lpstr>Methodology</vt:lpstr>
      <vt:lpstr>Goal and Scope</vt:lpstr>
      <vt:lpstr>Boundaries</vt:lpstr>
      <vt:lpstr>Functional Unit</vt:lpstr>
      <vt:lpstr>Functional Units</vt:lpstr>
      <vt:lpstr>Functional Unit</vt:lpstr>
      <vt:lpstr>Impacts</vt:lpstr>
      <vt:lpstr>Impacts</vt:lpstr>
      <vt:lpstr>Impacts</vt:lpstr>
      <vt:lpstr>Relative GWP</vt:lpstr>
      <vt:lpstr>Impact Reduction</vt:lpstr>
      <vt:lpstr>Impact Reduction</vt:lpstr>
      <vt:lpstr>Impact Reduction</vt:lpstr>
      <vt:lpstr>Impact Reduction</vt:lpstr>
      <vt:lpstr>Impact Reduction</vt:lpstr>
      <vt:lpstr>Impact Reduction</vt:lpstr>
      <vt:lpstr>Impact Reduction: Pavement Vehicle Interaction</vt:lpstr>
      <vt:lpstr>Pavement Vehicle Interaction</vt:lpstr>
      <vt:lpstr>Impact Reduction: Pavement Vehicle Interaction</vt:lpstr>
      <vt:lpstr>More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Concrete Sustainability Hub</dc:title>
  <dc:subject>LCCA: Inflation and Volatility</dc:subject>
  <dc:creator>Brian Killingsworth, PE</dc:creator>
  <dc:description>Based on report from MIT CSH entitled "The Effects of Inflation and Its Volatility on the Choice of Construction Alternatives" published August 2011</dc:description>
  <cp:lastModifiedBy>hstuart</cp:lastModifiedBy>
  <cp:revision>180</cp:revision>
  <cp:lastPrinted>1601-01-01T00:00:00Z</cp:lastPrinted>
  <dcterms:created xsi:type="dcterms:W3CDTF">2011-08-28T21:04:06Z</dcterms:created>
  <dcterms:modified xsi:type="dcterms:W3CDTF">2011-09-12T16:09:42Z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