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diagrams/layout1.xml" ContentType="application/vnd.openxmlformats-officedocument.drawingml.diagramLayout+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3.xml" ContentType="application/vnd.openxmlformats-officedocument.presentationml.notesSlide+xml"/>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notesSlides/notesSlide69.xml" ContentType="application/vnd.openxmlformats-officedocument.presentationml.notesSlide+xml"/>
  <Override PartName="/ppt/notesSlides/notesSlide87.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diagrams/quickStyle1.xml" ContentType="application/vnd.openxmlformats-officedocument.drawingml.diagramStyle+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diagrams/data1.xml" ContentType="application/vnd.openxmlformats-officedocument.drawingml.diagramData+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4"/>
  </p:notesMasterIdLst>
  <p:handoutMasterIdLst>
    <p:handoutMasterId r:id="rId95"/>
  </p:handoutMasterIdLst>
  <p:sldIdLst>
    <p:sldId id="256" r:id="rId2"/>
    <p:sldId id="396" r:id="rId3"/>
    <p:sldId id="398" r:id="rId4"/>
    <p:sldId id="399" r:id="rId5"/>
    <p:sldId id="463" r:id="rId6"/>
    <p:sldId id="400" r:id="rId7"/>
    <p:sldId id="401" r:id="rId8"/>
    <p:sldId id="464" r:id="rId9"/>
    <p:sldId id="377" r:id="rId10"/>
    <p:sldId id="378" r:id="rId11"/>
    <p:sldId id="379" r:id="rId12"/>
    <p:sldId id="496" r:id="rId13"/>
    <p:sldId id="526" r:id="rId14"/>
    <p:sldId id="527" r:id="rId15"/>
    <p:sldId id="528" r:id="rId16"/>
    <p:sldId id="529" r:id="rId17"/>
    <p:sldId id="530" r:id="rId18"/>
    <p:sldId id="531" r:id="rId19"/>
    <p:sldId id="532" r:id="rId20"/>
    <p:sldId id="533" r:id="rId21"/>
    <p:sldId id="534" r:id="rId22"/>
    <p:sldId id="535" r:id="rId23"/>
    <p:sldId id="536" r:id="rId24"/>
    <p:sldId id="537" r:id="rId25"/>
    <p:sldId id="538" r:id="rId26"/>
    <p:sldId id="539" r:id="rId27"/>
    <p:sldId id="540" r:id="rId28"/>
    <p:sldId id="541" r:id="rId29"/>
    <p:sldId id="542" r:id="rId30"/>
    <p:sldId id="543" r:id="rId31"/>
    <p:sldId id="544" r:id="rId32"/>
    <p:sldId id="545" r:id="rId33"/>
    <p:sldId id="546" r:id="rId34"/>
    <p:sldId id="547" r:id="rId35"/>
    <p:sldId id="548" r:id="rId36"/>
    <p:sldId id="549" r:id="rId37"/>
    <p:sldId id="550" r:id="rId38"/>
    <p:sldId id="551" r:id="rId39"/>
    <p:sldId id="552" r:id="rId40"/>
    <p:sldId id="553" r:id="rId41"/>
    <p:sldId id="554" r:id="rId42"/>
    <p:sldId id="555" r:id="rId43"/>
    <p:sldId id="556" r:id="rId44"/>
    <p:sldId id="557" r:id="rId45"/>
    <p:sldId id="558" r:id="rId46"/>
    <p:sldId id="559" r:id="rId47"/>
    <p:sldId id="560" r:id="rId48"/>
    <p:sldId id="561" r:id="rId49"/>
    <p:sldId id="562" r:id="rId50"/>
    <p:sldId id="563" r:id="rId51"/>
    <p:sldId id="564" r:id="rId52"/>
    <p:sldId id="565" r:id="rId53"/>
    <p:sldId id="566" r:id="rId54"/>
    <p:sldId id="567" r:id="rId55"/>
    <p:sldId id="568" r:id="rId56"/>
    <p:sldId id="569" r:id="rId57"/>
    <p:sldId id="570" r:id="rId58"/>
    <p:sldId id="571" r:id="rId59"/>
    <p:sldId id="572" r:id="rId60"/>
    <p:sldId id="573" r:id="rId61"/>
    <p:sldId id="574" r:id="rId62"/>
    <p:sldId id="440" r:id="rId63"/>
    <p:sldId id="397" r:id="rId64"/>
    <p:sldId id="307" r:id="rId65"/>
    <p:sldId id="452" r:id="rId66"/>
    <p:sldId id="453" r:id="rId67"/>
    <p:sldId id="414" r:id="rId68"/>
    <p:sldId id="465" r:id="rId69"/>
    <p:sldId id="506" r:id="rId70"/>
    <p:sldId id="507" r:id="rId71"/>
    <p:sldId id="508" r:id="rId72"/>
    <p:sldId id="509" r:id="rId73"/>
    <p:sldId id="510" r:id="rId74"/>
    <p:sldId id="511" r:id="rId75"/>
    <p:sldId id="512" r:id="rId76"/>
    <p:sldId id="513" r:id="rId77"/>
    <p:sldId id="514" r:id="rId78"/>
    <p:sldId id="515" r:id="rId79"/>
    <p:sldId id="516" r:id="rId80"/>
    <p:sldId id="517" r:id="rId81"/>
    <p:sldId id="518" r:id="rId82"/>
    <p:sldId id="519" r:id="rId83"/>
    <p:sldId id="520" r:id="rId84"/>
    <p:sldId id="521" r:id="rId85"/>
    <p:sldId id="522" r:id="rId86"/>
    <p:sldId id="523" r:id="rId87"/>
    <p:sldId id="524" r:id="rId88"/>
    <p:sldId id="500" r:id="rId89"/>
    <p:sldId id="501" r:id="rId90"/>
    <p:sldId id="525" r:id="rId91"/>
    <p:sldId id="505" r:id="rId92"/>
    <p:sldId id="439" r:id="rId93"/>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460" autoAdjust="0"/>
    <p:restoredTop sz="65897" autoAdjust="0"/>
  </p:normalViewPr>
  <p:slideViewPr>
    <p:cSldViewPr snapToGrid="0" showGuides="1">
      <p:cViewPr varScale="1">
        <p:scale>
          <a:sx n="46" d="100"/>
          <a:sy n="46" d="100"/>
        </p:scale>
        <p:origin x="-774"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53" d="100"/>
          <a:sy n="53" d="100"/>
        </p:scale>
        <p:origin x="-1800" y="-96"/>
      </p:cViewPr>
      <p:guideLst>
        <p:guide orient="horz" pos="3024"/>
        <p:guide pos="2304"/>
      </p:guideLst>
    </p:cSldViewPr>
  </p:notesViewPr>
  <p:gridSpacing cx="36868100" cy="368681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1" Type="http://schemas.openxmlformats.org/officeDocument/2006/relationships/oleObject" Target="file:///C:\Documents%20and%20Settings\llemay\My%20Documents\NRMCA%20Stuff\MIT\MIT%20Outreach%20Webinar%209-8-11\Global%20Warming%20Potential.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title>
      <c:txPr>
        <a:bodyPr/>
        <a:lstStyle/>
        <a:p>
          <a:pPr>
            <a:defRPr sz="2800"/>
          </a:pPr>
          <a:endParaRPr lang="en-US"/>
        </a:p>
      </c:txPr>
    </c:title>
    <c:view3D>
      <c:rotX val="30"/>
      <c:perspective val="30"/>
    </c:view3D>
    <c:plotArea>
      <c:layout>
        <c:manualLayout>
          <c:layoutTarget val="inner"/>
          <c:xMode val="edge"/>
          <c:yMode val="edge"/>
          <c:x val="0.11188271604938266"/>
          <c:y val="0.29928697945693061"/>
          <c:w val="0.77777777777777823"/>
          <c:h val="0.64772922655866561"/>
        </c:manualLayout>
      </c:layout>
      <c:pie3DChart>
        <c:varyColors val="1"/>
        <c:ser>
          <c:idx val="0"/>
          <c:order val="0"/>
          <c:tx>
            <c:strRef>
              <c:f>Sheet1!$B$1</c:f>
              <c:strCache>
                <c:ptCount val="1"/>
                <c:pt idx="0">
                  <c:v>Global Warming Potential</c:v>
                </c:pt>
              </c:strCache>
            </c:strRef>
          </c:tx>
          <c:dPt>
            <c:idx val="0"/>
            <c:spPr>
              <a:solidFill>
                <a:srgbClr val="C00000"/>
              </a:solidFill>
            </c:spPr>
          </c:dPt>
          <c:dPt>
            <c:idx val="1"/>
            <c:spPr>
              <a:solidFill>
                <a:srgbClr val="669900"/>
              </a:solidFill>
            </c:spPr>
          </c:dPt>
          <c:dLbls>
            <c:dLbl>
              <c:idx val="0"/>
              <c:spPr/>
              <c:txPr>
                <a:bodyPr/>
                <a:lstStyle/>
                <a:p>
                  <a:pPr>
                    <a:defRPr sz="2000" b="1">
                      <a:solidFill>
                        <a:schemeClr val="tx1"/>
                      </a:solidFill>
                    </a:defRPr>
                  </a:pPr>
                  <a:endParaRPr lang="en-US"/>
                </a:p>
              </c:txPr>
            </c:dLbl>
            <c:dLbl>
              <c:idx val="1"/>
              <c:layout>
                <c:manualLayout>
                  <c:x val="1.3888888888888931E-2"/>
                  <c:y val="-0.3273453093812384"/>
                </c:manualLayout>
              </c:layout>
              <c:dLblPos val="bestFit"/>
              <c:showVal val="1"/>
              <c:showCatName val="1"/>
            </c:dLbl>
            <c:txPr>
              <a:bodyPr/>
              <a:lstStyle/>
              <a:p>
                <a:pPr>
                  <a:defRPr sz="2000" b="1">
                    <a:solidFill>
                      <a:schemeClr val="bg1"/>
                    </a:solidFill>
                  </a:defRPr>
                </a:pPr>
                <a:endParaRPr lang="en-US"/>
              </a:p>
            </c:txPr>
            <c:dLblPos val="outEnd"/>
            <c:showVal val="1"/>
            <c:showCatName val="1"/>
            <c:showLeaderLines val="1"/>
          </c:dLbls>
          <c:cat>
            <c:strRef>
              <c:f>Sheet1!$A$2:$A$3</c:f>
              <c:strCache>
                <c:ptCount val="2"/>
                <c:pt idx="0">
                  <c:v>Embodied Energy</c:v>
                </c:pt>
                <c:pt idx="1">
                  <c:v>Operating Energy</c:v>
                </c:pt>
              </c:strCache>
            </c:strRef>
          </c:cat>
          <c:val>
            <c:numRef>
              <c:f>Sheet1!$B$2:$B$3</c:f>
              <c:numCache>
                <c:formatCode>0%</c:formatCode>
                <c:ptCount val="2"/>
                <c:pt idx="0">
                  <c:v>5.0000000000000037E-2</c:v>
                </c:pt>
                <c:pt idx="1">
                  <c:v>0.95000000000000062</c:v>
                </c:pt>
              </c:numCache>
            </c:numRef>
          </c:val>
        </c:ser>
      </c:pie3DChart>
    </c:plotArea>
    <c:plotVisOnly val="1"/>
  </c:chart>
  <c:externalData r:id="rId1"/>
</c:chartSpac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453837-2B8B-4FD7-839F-BFC5954F7F69}" type="doc">
      <dgm:prSet loTypeId="urn:microsoft.com/office/officeart/2005/8/layout/cycle7" loCatId="cycle" qsTypeId="urn:microsoft.com/office/officeart/2005/8/quickstyle/simple5" qsCatId="simple" csTypeId="urn:microsoft.com/office/officeart/2005/8/colors/accent0_3" csCatId="mainScheme" phldr="1"/>
      <dgm:spPr/>
      <dgm:t>
        <a:bodyPr/>
        <a:lstStyle/>
        <a:p>
          <a:endParaRPr lang="en-US"/>
        </a:p>
      </dgm:t>
    </dgm:pt>
    <dgm:pt modelId="{D2D01426-5AF3-4774-AB0A-44C88CA83437}">
      <dgm:prSet phldrT="[Text]" custT="1"/>
      <dgm:spPr/>
      <dgm:t>
        <a:bodyPr/>
        <a:lstStyle/>
        <a:p>
          <a:pPr algn="ctr"/>
          <a:r>
            <a:rPr lang="en-US" sz="2400" b="1" dirty="0" smtClean="0"/>
            <a:t>Concrete Science</a:t>
          </a:r>
        </a:p>
        <a:p>
          <a:pPr algn="l"/>
          <a:r>
            <a:rPr lang="en-US" sz="2000" dirty="0" smtClean="0"/>
            <a:t>Scientific breakthroughs toward reducing the CO</a:t>
          </a:r>
          <a:r>
            <a:rPr lang="en-US" sz="2000" baseline="-25000" dirty="0" smtClean="0"/>
            <a:t>2</a:t>
          </a:r>
          <a:r>
            <a:rPr lang="en-US" sz="2000" dirty="0" smtClean="0"/>
            <a:t> footprint of cement and concrete</a:t>
          </a:r>
          <a:endParaRPr lang="en-US" sz="2000" dirty="0"/>
        </a:p>
      </dgm:t>
    </dgm:pt>
    <dgm:pt modelId="{BD8BA534-B3F6-444F-8C1E-173F4A5D4756}" type="parTrans" cxnId="{2BA0486A-6B22-4E40-9740-E873763AC3C1}">
      <dgm:prSet/>
      <dgm:spPr/>
      <dgm:t>
        <a:bodyPr/>
        <a:lstStyle/>
        <a:p>
          <a:endParaRPr lang="en-US" sz="2000"/>
        </a:p>
      </dgm:t>
    </dgm:pt>
    <dgm:pt modelId="{0D35F4B5-9D6D-44C3-82E4-98E79C83BA8A}" type="sibTrans" cxnId="{2BA0486A-6B22-4E40-9740-E873763AC3C1}">
      <dgm:prSet custT="1"/>
      <dgm:spPr/>
      <dgm:t>
        <a:bodyPr/>
        <a:lstStyle/>
        <a:p>
          <a:endParaRPr lang="en-US" sz="2000"/>
        </a:p>
      </dgm:t>
    </dgm:pt>
    <dgm:pt modelId="{6B2EAA9D-F12E-42C4-B002-5A000186B106}">
      <dgm:prSet phldrT="[Text]" custT="1"/>
      <dgm:spPr/>
      <dgm:t>
        <a:bodyPr/>
        <a:lstStyle/>
        <a:p>
          <a:pPr algn="ctr"/>
          <a:r>
            <a:rPr lang="en-US" sz="2400" b="1" dirty="0" smtClean="0"/>
            <a:t>Econometrics</a:t>
          </a:r>
        </a:p>
        <a:p>
          <a:pPr algn="l"/>
          <a:r>
            <a:rPr lang="en-US" sz="2000" dirty="0" smtClean="0"/>
            <a:t>Impact on economy:</a:t>
          </a:r>
        </a:p>
        <a:p>
          <a:pPr marL="228600" indent="-228600" algn="l"/>
          <a:r>
            <a:rPr lang="en-US" sz="2000" dirty="0" smtClean="0"/>
            <a:t>- 	System dynamics</a:t>
          </a:r>
        </a:p>
        <a:p>
          <a:pPr marL="228600" indent="-228600" algn="l"/>
          <a:r>
            <a:rPr lang="en-US" sz="2000" dirty="0" smtClean="0"/>
            <a:t>-	Effect on policy (e.g. Carbon Tax</a:t>
          </a:r>
          <a:endParaRPr lang="en-US" sz="2000" dirty="0"/>
        </a:p>
      </dgm:t>
    </dgm:pt>
    <dgm:pt modelId="{39320C71-4D26-4DA6-9230-6C4195A6AEF5}" type="parTrans" cxnId="{110A8B7F-45D1-4357-B13E-3AAB3A115F63}">
      <dgm:prSet/>
      <dgm:spPr/>
      <dgm:t>
        <a:bodyPr/>
        <a:lstStyle/>
        <a:p>
          <a:endParaRPr lang="en-US" sz="2000"/>
        </a:p>
      </dgm:t>
    </dgm:pt>
    <dgm:pt modelId="{100C46E4-4FB7-4212-B476-E55A19571BEE}" type="sibTrans" cxnId="{110A8B7F-45D1-4357-B13E-3AAB3A115F63}">
      <dgm:prSet custT="1"/>
      <dgm:spPr/>
      <dgm:t>
        <a:bodyPr/>
        <a:lstStyle/>
        <a:p>
          <a:endParaRPr lang="en-US" sz="2000"/>
        </a:p>
      </dgm:t>
    </dgm:pt>
    <dgm:pt modelId="{3DF9A833-4535-4CB1-9234-248783FE8140}">
      <dgm:prSet phldrT="[Text]" custT="1"/>
      <dgm:spPr>
        <a:solidFill>
          <a:srgbClr val="C00000"/>
        </a:solidFill>
      </dgm:spPr>
      <dgm:t>
        <a:bodyPr/>
        <a:lstStyle/>
        <a:p>
          <a:pPr algn="ctr"/>
          <a:r>
            <a:rPr lang="en-US" sz="2400" b="1" dirty="0" smtClean="0"/>
            <a:t>Building Technology</a:t>
          </a:r>
        </a:p>
        <a:p>
          <a:pPr algn="l"/>
          <a:r>
            <a:rPr lang="en-US" sz="2000" dirty="0" smtClean="0"/>
            <a:t>The CO</a:t>
          </a:r>
          <a:r>
            <a:rPr lang="en-US" sz="2000" baseline="-25000" dirty="0" smtClean="0"/>
            <a:t>2</a:t>
          </a:r>
          <a:r>
            <a:rPr lang="en-US" sz="2000" dirty="0" smtClean="0"/>
            <a:t> footprint of concrete structures </a:t>
          </a:r>
        </a:p>
        <a:p>
          <a:pPr marL="236538" indent="-236538" algn="l"/>
          <a:r>
            <a:rPr lang="en-US" sz="2000" dirty="0" smtClean="0"/>
            <a:t>-	Material Flows</a:t>
          </a:r>
        </a:p>
        <a:p>
          <a:pPr marL="236538" indent="-236538" algn="l"/>
          <a:r>
            <a:rPr lang="en-US" sz="2000" dirty="0" smtClean="0"/>
            <a:t>-	Life Cycle Assessment</a:t>
          </a:r>
          <a:endParaRPr lang="en-US" sz="2000" dirty="0"/>
        </a:p>
      </dgm:t>
    </dgm:pt>
    <dgm:pt modelId="{0D5F026C-2DCB-4881-B583-04F303F241C1}" type="parTrans" cxnId="{816B27AB-B279-4A69-A225-9A77146C9560}">
      <dgm:prSet/>
      <dgm:spPr/>
      <dgm:t>
        <a:bodyPr/>
        <a:lstStyle/>
        <a:p>
          <a:endParaRPr lang="en-US" sz="2000"/>
        </a:p>
      </dgm:t>
    </dgm:pt>
    <dgm:pt modelId="{1A11D512-6AF6-4EBD-A795-D5DC1092665C}" type="sibTrans" cxnId="{816B27AB-B279-4A69-A225-9A77146C9560}">
      <dgm:prSet custT="1"/>
      <dgm:spPr/>
      <dgm:t>
        <a:bodyPr/>
        <a:lstStyle/>
        <a:p>
          <a:endParaRPr lang="en-US" sz="2000"/>
        </a:p>
      </dgm:t>
    </dgm:pt>
    <dgm:pt modelId="{0F528874-B666-4408-AB21-1520AE9D4409}" type="pres">
      <dgm:prSet presAssocID="{5C453837-2B8B-4FD7-839F-BFC5954F7F69}" presName="Name0" presStyleCnt="0">
        <dgm:presLayoutVars>
          <dgm:dir/>
          <dgm:resizeHandles val="exact"/>
        </dgm:presLayoutVars>
      </dgm:prSet>
      <dgm:spPr/>
      <dgm:t>
        <a:bodyPr/>
        <a:lstStyle/>
        <a:p>
          <a:endParaRPr lang="en-US"/>
        </a:p>
      </dgm:t>
    </dgm:pt>
    <dgm:pt modelId="{4927B689-8F90-499C-840B-4672B344F030}" type="pres">
      <dgm:prSet presAssocID="{D2D01426-5AF3-4774-AB0A-44C88CA83437}" presName="node" presStyleLbl="node1" presStyleIdx="0" presStyleCnt="3" custScaleX="125712" custScaleY="175642" custRadScaleRad="94686" custRadScaleInc="-784">
        <dgm:presLayoutVars>
          <dgm:bulletEnabled val="1"/>
        </dgm:presLayoutVars>
      </dgm:prSet>
      <dgm:spPr/>
      <dgm:t>
        <a:bodyPr/>
        <a:lstStyle/>
        <a:p>
          <a:endParaRPr lang="en-US"/>
        </a:p>
      </dgm:t>
    </dgm:pt>
    <dgm:pt modelId="{8981938D-A24E-4BE3-9CAD-C470C5FE42A9}" type="pres">
      <dgm:prSet presAssocID="{0D35F4B5-9D6D-44C3-82E4-98E79C83BA8A}" presName="sibTrans" presStyleLbl="sibTrans2D1" presStyleIdx="0" presStyleCnt="3"/>
      <dgm:spPr/>
      <dgm:t>
        <a:bodyPr/>
        <a:lstStyle/>
        <a:p>
          <a:endParaRPr lang="en-US"/>
        </a:p>
      </dgm:t>
    </dgm:pt>
    <dgm:pt modelId="{64C6EB2A-B4B7-40E2-93C1-D95BDA224FF4}" type="pres">
      <dgm:prSet presAssocID="{0D35F4B5-9D6D-44C3-82E4-98E79C83BA8A}" presName="connectorText" presStyleLbl="sibTrans2D1" presStyleIdx="0" presStyleCnt="3"/>
      <dgm:spPr/>
      <dgm:t>
        <a:bodyPr/>
        <a:lstStyle/>
        <a:p>
          <a:endParaRPr lang="en-US"/>
        </a:p>
      </dgm:t>
    </dgm:pt>
    <dgm:pt modelId="{38588E25-43D5-48F9-B598-5A95E1F8350D}" type="pres">
      <dgm:prSet presAssocID="{6B2EAA9D-F12E-42C4-B002-5A000186B106}" presName="node" presStyleLbl="node1" presStyleIdx="1" presStyleCnt="3" custScaleX="129171" custScaleY="186176" custRadScaleRad="100757" custRadScaleInc="-7770">
        <dgm:presLayoutVars>
          <dgm:bulletEnabled val="1"/>
        </dgm:presLayoutVars>
      </dgm:prSet>
      <dgm:spPr/>
      <dgm:t>
        <a:bodyPr/>
        <a:lstStyle/>
        <a:p>
          <a:endParaRPr lang="en-US"/>
        </a:p>
      </dgm:t>
    </dgm:pt>
    <dgm:pt modelId="{C5CF5238-08BD-446D-9666-2747E1F87FA9}" type="pres">
      <dgm:prSet presAssocID="{100C46E4-4FB7-4212-B476-E55A19571BEE}" presName="sibTrans" presStyleLbl="sibTrans2D1" presStyleIdx="1" presStyleCnt="3"/>
      <dgm:spPr/>
      <dgm:t>
        <a:bodyPr/>
        <a:lstStyle/>
        <a:p>
          <a:endParaRPr lang="en-US"/>
        </a:p>
      </dgm:t>
    </dgm:pt>
    <dgm:pt modelId="{3F7BD386-89F9-41D4-84B4-4D730DB9294B}" type="pres">
      <dgm:prSet presAssocID="{100C46E4-4FB7-4212-B476-E55A19571BEE}" presName="connectorText" presStyleLbl="sibTrans2D1" presStyleIdx="1" presStyleCnt="3"/>
      <dgm:spPr/>
      <dgm:t>
        <a:bodyPr/>
        <a:lstStyle/>
        <a:p>
          <a:endParaRPr lang="en-US"/>
        </a:p>
      </dgm:t>
    </dgm:pt>
    <dgm:pt modelId="{3CB89CE5-2926-4ABA-8C4D-0EA2A21F254B}" type="pres">
      <dgm:prSet presAssocID="{3DF9A833-4535-4CB1-9234-248783FE8140}" presName="node" presStyleLbl="node1" presStyleIdx="2" presStyleCnt="3" custScaleX="132241" custScaleY="187907" custRadScaleRad="106361" custRadScaleInc="9692">
        <dgm:presLayoutVars>
          <dgm:bulletEnabled val="1"/>
        </dgm:presLayoutVars>
      </dgm:prSet>
      <dgm:spPr/>
      <dgm:t>
        <a:bodyPr/>
        <a:lstStyle/>
        <a:p>
          <a:endParaRPr lang="en-US"/>
        </a:p>
      </dgm:t>
    </dgm:pt>
    <dgm:pt modelId="{9F6CFFF3-26FA-4B31-883B-D08B91F404E5}" type="pres">
      <dgm:prSet presAssocID="{1A11D512-6AF6-4EBD-A795-D5DC1092665C}" presName="sibTrans" presStyleLbl="sibTrans2D1" presStyleIdx="2" presStyleCnt="3"/>
      <dgm:spPr/>
      <dgm:t>
        <a:bodyPr/>
        <a:lstStyle/>
        <a:p>
          <a:endParaRPr lang="en-US"/>
        </a:p>
      </dgm:t>
    </dgm:pt>
    <dgm:pt modelId="{C534BAB1-A017-4901-A307-10E32723770E}" type="pres">
      <dgm:prSet presAssocID="{1A11D512-6AF6-4EBD-A795-D5DC1092665C}" presName="connectorText" presStyleLbl="sibTrans2D1" presStyleIdx="2" presStyleCnt="3"/>
      <dgm:spPr/>
      <dgm:t>
        <a:bodyPr/>
        <a:lstStyle/>
        <a:p>
          <a:endParaRPr lang="en-US"/>
        </a:p>
      </dgm:t>
    </dgm:pt>
  </dgm:ptLst>
  <dgm:cxnLst>
    <dgm:cxn modelId="{68DE1E49-93CF-4702-B977-676A0C21AF37}" type="presOf" srcId="{5C453837-2B8B-4FD7-839F-BFC5954F7F69}" destId="{0F528874-B666-4408-AB21-1520AE9D4409}" srcOrd="0" destOrd="0" presId="urn:microsoft.com/office/officeart/2005/8/layout/cycle7"/>
    <dgm:cxn modelId="{2BA0486A-6B22-4E40-9740-E873763AC3C1}" srcId="{5C453837-2B8B-4FD7-839F-BFC5954F7F69}" destId="{D2D01426-5AF3-4774-AB0A-44C88CA83437}" srcOrd="0" destOrd="0" parTransId="{BD8BA534-B3F6-444F-8C1E-173F4A5D4756}" sibTransId="{0D35F4B5-9D6D-44C3-82E4-98E79C83BA8A}"/>
    <dgm:cxn modelId="{2FFD987A-EE1E-41D7-9FA2-96F59127E4A7}" type="presOf" srcId="{100C46E4-4FB7-4212-B476-E55A19571BEE}" destId="{3F7BD386-89F9-41D4-84B4-4D730DB9294B}" srcOrd="1" destOrd="0" presId="urn:microsoft.com/office/officeart/2005/8/layout/cycle7"/>
    <dgm:cxn modelId="{4F80F034-FD98-408E-84CF-C0B29947E052}" type="presOf" srcId="{0D35F4B5-9D6D-44C3-82E4-98E79C83BA8A}" destId="{8981938D-A24E-4BE3-9CAD-C470C5FE42A9}" srcOrd="0" destOrd="0" presId="urn:microsoft.com/office/officeart/2005/8/layout/cycle7"/>
    <dgm:cxn modelId="{110A8B7F-45D1-4357-B13E-3AAB3A115F63}" srcId="{5C453837-2B8B-4FD7-839F-BFC5954F7F69}" destId="{6B2EAA9D-F12E-42C4-B002-5A000186B106}" srcOrd="1" destOrd="0" parTransId="{39320C71-4D26-4DA6-9230-6C4195A6AEF5}" sibTransId="{100C46E4-4FB7-4212-B476-E55A19571BEE}"/>
    <dgm:cxn modelId="{54DFED86-768F-47AB-8706-64C9D38CC816}" type="presOf" srcId="{1A11D512-6AF6-4EBD-A795-D5DC1092665C}" destId="{C534BAB1-A017-4901-A307-10E32723770E}" srcOrd="1" destOrd="0" presId="urn:microsoft.com/office/officeart/2005/8/layout/cycle7"/>
    <dgm:cxn modelId="{056108B2-78C9-4A4F-AF31-AD27DDC54608}" type="presOf" srcId="{3DF9A833-4535-4CB1-9234-248783FE8140}" destId="{3CB89CE5-2926-4ABA-8C4D-0EA2A21F254B}" srcOrd="0" destOrd="0" presId="urn:microsoft.com/office/officeart/2005/8/layout/cycle7"/>
    <dgm:cxn modelId="{816B27AB-B279-4A69-A225-9A77146C9560}" srcId="{5C453837-2B8B-4FD7-839F-BFC5954F7F69}" destId="{3DF9A833-4535-4CB1-9234-248783FE8140}" srcOrd="2" destOrd="0" parTransId="{0D5F026C-2DCB-4881-B583-04F303F241C1}" sibTransId="{1A11D512-6AF6-4EBD-A795-D5DC1092665C}"/>
    <dgm:cxn modelId="{C7D27ABC-3DEA-4C28-BAC6-B56958F98D49}" type="presOf" srcId="{D2D01426-5AF3-4774-AB0A-44C88CA83437}" destId="{4927B689-8F90-499C-840B-4672B344F030}" srcOrd="0" destOrd="0" presId="urn:microsoft.com/office/officeart/2005/8/layout/cycle7"/>
    <dgm:cxn modelId="{2F58F142-A6F8-4920-957F-5FCFB0A534F0}" type="presOf" srcId="{0D35F4B5-9D6D-44C3-82E4-98E79C83BA8A}" destId="{64C6EB2A-B4B7-40E2-93C1-D95BDA224FF4}" srcOrd="1" destOrd="0" presId="urn:microsoft.com/office/officeart/2005/8/layout/cycle7"/>
    <dgm:cxn modelId="{16D331A4-B01F-4672-ACE9-D24F471CA177}" type="presOf" srcId="{100C46E4-4FB7-4212-B476-E55A19571BEE}" destId="{C5CF5238-08BD-446D-9666-2747E1F87FA9}" srcOrd="0" destOrd="0" presId="urn:microsoft.com/office/officeart/2005/8/layout/cycle7"/>
    <dgm:cxn modelId="{58C65615-8BF0-4947-821A-33D3F6EAD618}" type="presOf" srcId="{1A11D512-6AF6-4EBD-A795-D5DC1092665C}" destId="{9F6CFFF3-26FA-4B31-883B-D08B91F404E5}" srcOrd="0" destOrd="0" presId="urn:microsoft.com/office/officeart/2005/8/layout/cycle7"/>
    <dgm:cxn modelId="{017D8FEB-A799-4899-AE1D-8A167AF66ACE}" type="presOf" srcId="{6B2EAA9D-F12E-42C4-B002-5A000186B106}" destId="{38588E25-43D5-48F9-B598-5A95E1F8350D}" srcOrd="0" destOrd="0" presId="urn:microsoft.com/office/officeart/2005/8/layout/cycle7"/>
    <dgm:cxn modelId="{F685E425-5ED0-4FE6-90D1-45C2F3D6970F}" type="presParOf" srcId="{0F528874-B666-4408-AB21-1520AE9D4409}" destId="{4927B689-8F90-499C-840B-4672B344F030}" srcOrd="0" destOrd="0" presId="urn:microsoft.com/office/officeart/2005/8/layout/cycle7"/>
    <dgm:cxn modelId="{B0C8A3BA-3238-4475-A15F-79DCCE234396}" type="presParOf" srcId="{0F528874-B666-4408-AB21-1520AE9D4409}" destId="{8981938D-A24E-4BE3-9CAD-C470C5FE42A9}" srcOrd="1" destOrd="0" presId="urn:microsoft.com/office/officeart/2005/8/layout/cycle7"/>
    <dgm:cxn modelId="{9AEA3DB5-9B61-43AF-9E94-3F4E972D7AF1}" type="presParOf" srcId="{8981938D-A24E-4BE3-9CAD-C470C5FE42A9}" destId="{64C6EB2A-B4B7-40E2-93C1-D95BDA224FF4}" srcOrd="0" destOrd="0" presId="urn:microsoft.com/office/officeart/2005/8/layout/cycle7"/>
    <dgm:cxn modelId="{7CE19C88-F13B-4D64-88D2-4400D9276027}" type="presParOf" srcId="{0F528874-B666-4408-AB21-1520AE9D4409}" destId="{38588E25-43D5-48F9-B598-5A95E1F8350D}" srcOrd="2" destOrd="0" presId="urn:microsoft.com/office/officeart/2005/8/layout/cycle7"/>
    <dgm:cxn modelId="{94A86F5B-E793-4C4B-8C09-EDE546DA6B94}" type="presParOf" srcId="{0F528874-B666-4408-AB21-1520AE9D4409}" destId="{C5CF5238-08BD-446D-9666-2747E1F87FA9}" srcOrd="3" destOrd="0" presId="urn:microsoft.com/office/officeart/2005/8/layout/cycle7"/>
    <dgm:cxn modelId="{2EC299AD-EF19-49A8-9754-9F1733DC5CE8}" type="presParOf" srcId="{C5CF5238-08BD-446D-9666-2747E1F87FA9}" destId="{3F7BD386-89F9-41D4-84B4-4D730DB9294B}" srcOrd="0" destOrd="0" presId="urn:microsoft.com/office/officeart/2005/8/layout/cycle7"/>
    <dgm:cxn modelId="{5081AC1C-092D-41DC-B0BF-AB41B09C5FA7}" type="presParOf" srcId="{0F528874-B666-4408-AB21-1520AE9D4409}" destId="{3CB89CE5-2926-4ABA-8C4D-0EA2A21F254B}" srcOrd="4" destOrd="0" presId="urn:microsoft.com/office/officeart/2005/8/layout/cycle7"/>
    <dgm:cxn modelId="{88E53502-A4A9-4940-9F21-A48040DF7122}" type="presParOf" srcId="{0F528874-B666-4408-AB21-1520AE9D4409}" destId="{9F6CFFF3-26FA-4B31-883B-D08B91F404E5}" srcOrd="5" destOrd="0" presId="urn:microsoft.com/office/officeart/2005/8/layout/cycle7"/>
    <dgm:cxn modelId="{3AD966CC-AC51-4CC2-A627-7E36174E56F9}" type="presParOf" srcId="{9F6CFFF3-26FA-4B31-883B-D08B91F404E5}" destId="{C534BAB1-A017-4901-A307-10E32723770E}" srcOrd="0" destOrd="0" presId="urn:microsoft.com/office/officeart/2005/8/layout/cycle7"/>
  </dgm:cxnLst>
  <dgm:bg/>
  <dgm:whole/>
  <dgm:extLst>
    <a:ext uri="http://schemas.microsoft.com/office/drawing/2008/diagram">
      <dsp:dataModelExt xmlns="" xmlns:dsp="http://schemas.microsoft.com/office/drawing/2008/diagram" relId="rId7" minVer="http://schemas.openxmlformats.org/drawingml/2006/diagram"/>
    </a:ext>
  </dgm:extLst>
</dgm:dataModel>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8744787A-30A9-4E66-A904-5E5EA23BECA9}" type="datetimeFigureOut">
              <a:rPr lang="en-US" smtClean="0"/>
              <a:pPr/>
              <a:t>9/8/2011</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F89888E1-EF1B-4FA1-AB60-56D5A483FCD9}"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29272497-5A3D-4D6A-9E14-0F23297A724E}" type="datetimeFigureOut">
              <a:rPr lang="en-US" smtClean="0"/>
              <a:pPr/>
              <a:t>9/8/2011</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2077AA20-51CF-450A-8C9B-6CA6B6825D55}"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lis.virginia.gov/cgi-bin/legp604.exe?000+cod+15.2-2239" TargetMode="External"/><Relationship Id="rId2" Type="http://schemas.openxmlformats.org/officeDocument/2006/relationships/slide" Target="../slides/slide80.xml"/><Relationship Id="rId1" Type="http://schemas.openxmlformats.org/officeDocument/2006/relationships/notesMaster" Target="../notesMasters/notesMaster1.xml"/><Relationship Id="rId4" Type="http://schemas.openxmlformats.org/officeDocument/2006/relationships/hyperlink" Target="http://lis.virginia.gov/cgi-bin/legp604.exe?000+cod+2.2-1133" TargetMode="Externa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3" Type="http://schemas.openxmlformats.org/officeDocument/2006/relationships/hyperlink" Target="http://detnews.com/apps/pbcs.dll/article?AID=/20081213/OPINION03/812130302/1038" TargetMode="External"/><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3" Type="http://schemas.openxmlformats.org/officeDocument/2006/relationships/hyperlink" Target="http://www.nytimes.com/2009/09/23/realestate/commercial/23kansas.html" TargetMode="External"/><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077AA20-51CF-450A-8C9B-6CA6B6825D55}"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defRPr/>
            </a:pPr>
            <a:endParaRPr lang="en-US" dirty="0" smtClean="0"/>
          </a:p>
        </p:txBody>
      </p:sp>
      <p:sp>
        <p:nvSpPr>
          <p:cNvPr id="4" name="Slide Number Placeholder 3"/>
          <p:cNvSpPr>
            <a:spLocks noGrp="1"/>
          </p:cNvSpPr>
          <p:nvPr>
            <p:ph type="sldNum" sz="quarter" idx="5"/>
          </p:nvPr>
        </p:nvSpPr>
        <p:spPr/>
        <p:txBody>
          <a:bodyPr/>
          <a:lstStyle/>
          <a:p>
            <a:pPr>
              <a:defRPr/>
            </a:pPr>
            <a:fld id="{376CD7CD-B7A2-4A1C-95B0-9C508739E1CF}"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798FDA1-F5A3-4355-B3C1-0E982BDC3BC6}" type="slidenum">
              <a:rPr lang="en-US"/>
              <a:pPr>
                <a:defRPr/>
              </a:pPr>
              <a:t>11</a:t>
            </a:fld>
            <a:endParaRPr lang="en-US"/>
          </a:p>
        </p:txBody>
      </p:sp>
      <p:sp>
        <p:nvSpPr>
          <p:cNvPr id="348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4820"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077AA20-51CF-450A-8C9B-6CA6B6825D55}"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2188" cy="3602037"/>
          </a:xfrm>
        </p:spPr>
      </p:sp>
      <p:sp>
        <p:nvSpPr>
          <p:cNvPr id="3" name="Notes Placeholder 2"/>
          <p:cNvSpPr>
            <a:spLocks noGrp="1"/>
          </p:cNvSpPr>
          <p:nvPr>
            <p:ph type="body" idx="1"/>
          </p:nvPr>
        </p:nvSpPr>
        <p:spPr/>
        <p:txBody>
          <a:bodyPr>
            <a:normAutofit/>
          </a:bodyPr>
          <a:lstStyle/>
          <a:p>
            <a:r>
              <a:rPr lang="en-US" dirty="0" smtClean="0">
                <a:latin typeface="Arial" charset="0"/>
                <a:cs typeface="Arial" charset="0"/>
              </a:rPr>
              <a:t>Life cycle assessment (LCA) offers a comprehensive methodology for evaluating the environmental impacts</a:t>
            </a:r>
          </a:p>
          <a:p>
            <a:r>
              <a:rPr lang="en-US" dirty="0" smtClean="0">
                <a:latin typeface="Arial" charset="0"/>
                <a:cs typeface="Arial" charset="0"/>
              </a:rPr>
              <a:t>of buildings. Recent research at the Massachusetts Institute of Technology (MIT) explored and advanced key areas relevant to the field of LCA including methodology, benchmarking and impact reduction.</a:t>
            </a:r>
          </a:p>
          <a:p>
            <a:endParaRPr lang="en-US" dirty="0"/>
          </a:p>
        </p:txBody>
      </p:sp>
      <p:sp>
        <p:nvSpPr>
          <p:cNvPr id="4" name="Slide Number Placeholder 3"/>
          <p:cNvSpPr>
            <a:spLocks noGrp="1"/>
          </p:cNvSpPr>
          <p:nvPr>
            <p:ph type="sldNum" sz="quarter" idx="10"/>
          </p:nvPr>
        </p:nvSpPr>
        <p:spPr/>
        <p:txBody>
          <a:bodyPr/>
          <a:lstStyle/>
          <a:p>
            <a:fld id="{82345FD7-5B83-4F26-B17C-A198415123DF}"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2188" cy="3602037"/>
          </a:xfrm>
        </p:spPr>
      </p:sp>
      <p:sp>
        <p:nvSpPr>
          <p:cNvPr id="3" name="Notes Placeholder 2"/>
          <p:cNvSpPr>
            <a:spLocks noGrp="1"/>
          </p:cNvSpPr>
          <p:nvPr>
            <p:ph type="body" idx="1"/>
          </p:nvPr>
        </p:nvSpPr>
        <p:spPr/>
        <p:txBody>
          <a:bodyPr>
            <a:normAutofit/>
          </a:bodyPr>
          <a:lstStyle/>
          <a:p>
            <a:r>
              <a:rPr lang="en-US" dirty="0" smtClean="0">
                <a:latin typeface="Arial" charset="0"/>
                <a:cs typeface="Arial" charset="0"/>
              </a:rPr>
              <a:t>A standardized LCA methodology is critical in order to increase the consistency of LCA for buildings. The MIT research supports standardization by proposing good practices for conducting LCA on buildings.</a:t>
            </a:r>
          </a:p>
          <a:p>
            <a:endParaRPr lang="en-US" dirty="0"/>
          </a:p>
        </p:txBody>
      </p:sp>
      <p:sp>
        <p:nvSpPr>
          <p:cNvPr id="4" name="Slide Number Placeholder 3"/>
          <p:cNvSpPr>
            <a:spLocks noGrp="1"/>
          </p:cNvSpPr>
          <p:nvPr>
            <p:ph type="sldNum" sz="quarter" idx="10"/>
          </p:nvPr>
        </p:nvSpPr>
        <p:spPr/>
        <p:txBody>
          <a:bodyPr/>
          <a:lstStyle/>
          <a:p>
            <a:fld id="{82345FD7-5B83-4F26-B17C-A198415123DF}"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2188" cy="3602037"/>
          </a:xfrm>
        </p:spPr>
      </p:sp>
      <p:sp>
        <p:nvSpPr>
          <p:cNvPr id="3" name="Notes Placeholder 2"/>
          <p:cNvSpPr>
            <a:spLocks noGrp="1"/>
          </p:cNvSpPr>
          <p:nvPr>
            <p:ph type="body" idx="1"/>
          </p:nvPr>
        </p:nvSpPr>
        <p:spPr/>
        <p:txBody>
          <a:bodyPr>
            <a:normAutofit/>
          </a:bodyPr>
          <a:lstStyle/>
          <a:p>
            <a:r>
              <a:rPr lang="en-US" dirty="0" smtClean="0">
                <a:latin typeface="Arial" charset="0"/>
                <a:cs typeface="Arial" charset="0"/>
              </a:rPr>
              <a:t>It is important that LCAs use a comprehensive life cycle perspective and provide transparency with regards to the data, scope, boundaries, functional units and other important LCA parameters. </a:t>
            </a:r>
            <a:endParaRPr lang="en-US" dirty="0"/>
          </a:p>
        </p:txBody>
      </p:sp>
      <p:sp>
        <p:nvSpPr>
          <p:cNvPr id="4" name="Slide Number Placeholder 3"/>
          <p:cNvSpPr>
            <a:spLocks noGrp="1"/>
          </p:cNvSpPr>
          <p:nvPr>
            <p:ph type="sldNum" sz="quarter" idx="10"/>
          </p:nvPr>
        </p:nvSpPr>
        <p:spPr/>
        <p:txBody>
          <a:bodyPr/>
          <a:lstStyle/>
          <a:p>
            <a:fld id="{82345FD7-5B83-4F26-B17C-A198415123DF}"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2188" cy="3602037"/>
          </a:xfrm>
        </p:spPr>
      </p:sp>
      <p:sp>
        <p:nvSpPr>
          <p:cNvPr id="3" name="Notes Placeholder 2"/>
          <p:cNvSpPr>
            <a:spLocks noGrp="1"/>
          </p:cNvSpPr>
          <p:nvPr>
            <p:ph type="body" idx="1"/>
          </p:nvPr>
        </p:nvSpPr>
        <p:spPr/>
        <p:txBody>
          <a:bodyPr>
            <a:normAutofit/>
          </a:bodyPr>
          <a:lstStyle/>
          <a:p>
            <a:r>
              <a:rPr lang="en-US" dirty="0" smtClean="0">
                <a:latin typeface="Arial" charset="0"/>
                <a:cs typeface="Arial" charset="0"/>
              </a:rPr>
              <a:t>Drawing boundaries to include all phases of the building life cycle—materials, construction, use (including operating energy), maintenance, and end of life—allows for an accurate representation of cumulative environmental impacts over the life of a building.</a:t>
            </a:r>
          </a:p>
          <a:p>
            <a:endParaRPr lang="en-US" dirty="0"/>
          </a:p>
        </p:txBody>
      </p:sp>
      <p:sp>
        <p:nvSpPr>
          <p:cNvPr id="4" name="Slide Number Placeholder 3"/>
          <p:cNvSpPr>
            <a:spLocks noGrp="1"/>
          </p:cNvSpPr>
          <p:nvPr>
            <p:ph type="sldNum" sz="quarter" idx="10"/>
          </p:nvPr>
        </p:nvSpPr>
        <p:spPr/>
        <p:txBody>
          <a:bodyPr/>
          <a:lstStyle/>
          <a:p>
            <a:fld id="{82345FD7-5B83-4F26-B17C-A198415123DF}"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2188" cy="3602037"/>
          </a:xfrm>
        </p:spPr>
      </p:sp>
      <p:sp>
        <p:nvSpPr>
          <p:cNvPr id="3" name="Notes Placeholder 2"/>
          <p:cNvSpPr>
            <a:spLocks noGrp="1"/>
          </p:cNvSpPr>
          <p:nvPr>
            <p:ph type="body" idx="1"/>
          </p:nvPr>
        </p:nvSpPr>
        <p:spPr/>
        <p:txBody>
          <a:bodyPr>
            <a:normAutofit/>
          </a:bodyPr>
          <a:lstStyle/>
          <a:p>
            <a:r>
              <a:rPr lang="en-US" dirty="0" smtClean="0">
                <a:latin typeface="Arial" charset="0"/>
                <a:cs typeface="Arial" charset="0"/>
              </a:rPr>
              <a:t>These methodologies were applied to a benchmark 12-story, 498,590 ft2 (46,321 m2) commercial building. The building was analyzed for two climates, Phoenix and Chicago, and for two different structural materials, concrete and steel.</a:t>
            </a:r>
          </a:p>
          <a:p>
            <a:endParaRPr lang="en-US" dirty="0"/>
          </a:p>
        </p:txBody>
      </p:sp>
      <p:sp>
        <p:nvSpPr>
          <p:cNvPr id="4" name="Slide Number Placeholder 3"/>
          <p:cNvSpPr>
            <a:spLocks noGrp="1"/>
          </p:cNvSpPr>
          <p:nvPr>
            <p:ph type="sldNum" sz="quarter" idx="10"/>
          </p:nvPr>
        </p:nvSpPr>
        <p:spPr/>
        <p:txBody>
          <a:bodyPr/>
          <a:lstStyle/>
          <a:p>
            <a:fld id="{82345FD7-5B83-4F26-B17C-A198415123DF}"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2188" cy="3602037"/>
          </a:xfrm>
        </p:spPr>
      </p:sp>
      <p:sp>
        <p:nvSpPr>
          <p:cNvPr id="3" name="Notes Placeholder 2"/>
          <p:cNvSpPr>
            <a:spLocks noGrp="1"/>
          </p:cNvSpPr>
          <p:nvPr>
            <p:ph type="body" idx="1"/>
          </p:nvPr>
        </p:nvSpPr>
        <p:spPr/>
        <p:txBody>
          <a:bodyPr>
            <a:normAutofit/>
          </a:bodyPr>
          <a:lstStyle/>
          <a:p>
            <a:r>
              <a:rPr lang="en-US" dirty="0" smtClean="0">
                <a:latin typeface="Arial" charset="0"/>
                <a:cs typeface="Arial" charset="0"/>
              </a:rPr>
              <a:t>The annual operating energy, determined using the </a:t>
            </a:r>
            <a:r>
              <a:rPr lang="en-US" dirty="0" err="1" smtClean="0">
                <a:latin typeface="Arial" charset="0"/>
                <a:cs typeface="Arial" charset="0"/>
              </a:rPr>
              <a:t>EnergyPlus</a:t>
            </a:r>
            <a:r>
              <a:rPr lang="en-US" dirty="0" smtClean="0">
                <a:latin typeface="Arial" charset="0"/>
                <a:cs typeface="Arial" charset="0"/>
              </a:rPr>
              <a:t> building energy analysis software, was conducted for a 60-year life cycle. The Global Warming Potential (GWP) was quantified using CO2-equivalents (CO2e) for several purposes, including benchmarking emissions for current construction practices, comparing impacts of concrete versus steel, and understanding the relative magnitude of impacts for different life cycle phases.</a:t>
            </a:r>
          </a:p>
          <a:p>
            <a:endParaRPr lang="en-US" dirty="0"/>
          </a:p>
        </p:txBody>
      </p:sp>
      <p:sp>
        <p:nvSpPr>
          <p:cNvPr id="4" name="Slide Number Placeholder 3"/>
          <p:cNvSpPr>
            <a:spLocks noGrp="1"/>
          </p:cNvSpPr>
          <p:nvPr>
            <p:ph type="sldNum" sz="quarter" idx="10"/>
          </p:nvPr>
        </p:nvSpPr>
        <p:spPr/>
        <p:txBody>
          <a:bodyPr/>
          <a:lstStyle/>
          <a:p>
            <a:fld id="{82345FD7-5B83-4F26-B17C-A198415123DF}"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2188" cy="3602037"/>
          </a:xfrm>
        </p:spPr>
      </p:sp>
      <p:sp>
        <p:nvSpPr>
          <p:cNvPr id="3" name="Notes Placeholder 2"/>
          <p:cNvSpPr>
            <a:spLocks noGrp="1"/>
          </p:cNvSpPr>
          <p:nvPr>
            <p:ph type="body" idx="1"/>
          </p:nvPr>
        </p:nvSpPr>
        <p:spPr/>
        <p:txBody>
          <a:bodyPr>
            <a:normAutofit/>
          </a:bodyPr>
          <a:lstStyle/>
          <a:p>
            <a:r>
              <a:rPr lang="en-US" dirty="0" smtClean="0">
                <a:latin typeface="Arial" charset="0"/>
                <a:cs typeface="Arial" charset="0"/>
              </a:rPr>
              <a:t>The analysis demonstrated that the greenhouse gas emissions due to operational energy of the benchmark buildings are responsible for 95-96% of life cycle emissions.</a:t>
            </a:r>
          </a:p>
          <a:p>
            <a:endParaRPr lang="en-US" dirty="0"/>
          </a:p>
        </p:txBody>
      </p:sp>
      <p:sp>
        <p:nvSpPr>
          <p:cNvPr id="4" name="Slide Number Placeholder 3"/>
          <p:cNvSpPr>
            <a:spLocks noGrp="1"/>
          </p:cNvSpPr>
          <p:nvPr>
            <p:ph type="sldNum" sz="quarter" idx="10"/>
          </p:nvPr>
        </p:nvSpPr>
        <p:spPr/>
        <p:txBody>
          <a:bodyPr/>
          <a:lstStyle/>
          <a:p>
            <a:fld id="{82345FD7-5B83-4F26-B17C-A198415123DF}"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077AA20-51CF-450A-8C9B-6CA6B6825D55}"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2188" cy="3602037"/>
          </a:xfrm>
        </p:spPr>
      </p:sp>
      <p:sp>
        <p:nvSpPr>
          <p:cNvPr id="3" name="Notes Placeholder 2"/>
          <p:cNvSpPr>
            <a:spLocks noGrp="1"/>
          </p:cNvSpPr>
          <p:nvPr>
            <p:ph type="body" idx="1"/>
          </p:nvPr>
        </p:nvSpPr>
        <p:spPr/>
        <p:txBody>
          <a:bodyPr>
            <a:normAutofit/>
          </a:bodyPr>
          <a:lstStyle/>
          <a:p>
            <a:r>
              <a:rPr lang="en-US" dirty="0" smtClean="0">
                <a:latin typeface="Arial" charset="0"/>
                <a:cs typeface="Arial" charset="0"/>
              </a:rPr>
              <a:t>Compared to the steel structure, the concrete building has approximately the same embodied emissions (pre-use, maintenance and end-of-life phases) of 42 lbs CO2e/ft2 (205 kg CO2e/m2)</a:t>
            </a:r>
          </a:p>
          <a:p>
            <a:endParaRPr lang="en-US" dirty="0"/>
          </a:p>
        </p:txBody>
      </p:sp>
      <p:sp>
        <p:nvSpPr>
          <p:cNvPr id="4" name="Slide Number Placeholder 3"/>
          <p:cNvSpPr>
            <a:spLocks noGrp="1"/>
          </p:cNvSpPr>
          <p:nvPr>
            <p:ph type="sldNum" sz="quarter" idx="10"/>
          </p:nvPr>
        </p:nvSpPr>
        <p:spPr/>
        <p:txBody>
          <a:bodyPr/>
          <a:lstStyle/>
          <a:p>
            <a:fld id="{82345FD7-5B83-4F26-B17C-A198415123DF}"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2188" cy="3602037"/>
          </a:xfrm>
        </p:spPr>
      </p:sp>
      <p:sp>
        <p:nvSpPr>
          <p:cNvPr id="3" name="Notes Placeholder 2"/>
          <p:cNvSpPr>
            <a:spLocks noGrp="1"/>
          </p:cNvSpPr>
          <p:nvPr>
            <p:ph type="body" idx="1"/>
          </p:nvPr>
        </p:nvSpPr>
        <p:spPr/>
        <p:txBody>
          <a:bodyPr>
            <a:normAutofit/>
          </a:bodyPr>
          <a:lstStyle/>
          <a:p>
            <a:r>
              <a:rPr lang="en-US" dirty="0" smtClean="0">
                <a:latin typeface="Arial" charset="0"/>
                <a:cs typeface="Arial" charset="0"/>
              </a:rPr>
              <a:t>Thermal mass of an exposed concrete frame can provide HVAC savings of 7-9% compared to a steel frame. This accounts for 2% savings in annual operating emissions</a:t>
            </a:r>
          </a:p>
        </p:txBody>
      </p:sp>
      <p:sp>
        <p:nvSpPr>
          <p:cNvPr id="4" name="Slide Number Placeholder 3"/>
          <p:cNvSpPr>
            <a:spLocks noGrp="1"/>
          </p:cNvSpPr>
          <p:nvPr>
            <p:ph type="sldNum" sz="quarter" idx="10"/>
          </p:nvPr>
        </p:nvSpPr>
        <p:spPr/>
        <p:txBody>
          <a:bodyPr/>
          <a:lstStyle/>
          <a:p>
            <a:fld id="{82345FD7-5B83-4F26-B17C-A198415123DF}"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2188" cy="3602037"/>
          </a:xfrm>
        </p:spPr>
      </p:sp>
      <p:sp>
        <p:nvSpPr>
          <p:cNvPr id="3" name="Notes Placeholder 2"/>
          <p:cNvSpPr>
            <a:spLocks noGrp="1"/>
          </p:cNvSpPr>
          <p:nvPr>
            <p:ph type="body" idx="1"/>
          </p:nvPr>
        </p:nvSpPr>
        <p:spPr/>
        <p:txBody>
          <a:bodyPr>
            <a:normAutofit/>
          </a:bodyPr>
          <a:lstStyle/>
          <a:p>
            <a:r>
              <a:rPr lang="en-US" dirty="0" smtClean="0">
                <a:latin typeface="Arial" charset="0"/>
                <a:cs typeface="Arial" charset="0"/>
              </a:rPr>
              <a:t>Over a lifetime of 60 years, the CO2e emissions of the concrete building were slightly lower than the steel alternative. The steel and concrete buildings have very similar emissions over the full life cycle, and the choice of structural material does not dramatically influence the total emissions.</a:t>
            </a:r>
          </a:p>
          <a:p>
            <a:endParaRPr lang="en-US" dirty="0" smtClean="0">
              <a:latin typeface="Arial" charset="0"/>
              <a:cs typeface="Arial" charset="0"/>
            </a:endParaRPr>
          </a:p>
          <a:p>
            <a:endParaRPr lang="en-US" dirty="0"/>
          </a:p>
        </p:txBody>
      </p:sp>
      <p:sp>
        <p:nvSpPr>
          <p:cNvPr id="4" name="Slide Number Placeholder 3"/>
          <p:cNvSpPr>
            <a:spLocks noGrp="1"/>
          </p:cNvSpPr>
          <p:nvPr>
            <p:ph type="sldNum" sz="quarter" idx="10"/>
          </p:nvPr>
        </p:nvSpPr>
        <p:spPr/>
        <p:txBody>
          <a:bodyPr/>
          <a:lstStyle/>
          <a:p>
            <a:fld id="{82345FD7-5B83-4F26-B17C-A198415123DF}"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2188" cy="3602037"/>
          </a:xfrm>
        </p:spPr>
      </p:sp>
      <p:sp>
        <p:nvSpPr>
          <p:cNvPr id="3" name="Notes Placeholder 2"/>
          <p:cNvSpPr>
            <a:spLocks noGrp="1"/>
          </p:cNvSpPr>
          <p:nvPr>
            <p:ph type="body" idx="1"/>
          </p:nvPr>
        </p:nvSpPr>
        <p:spPr/>
        <p:txBody>
          <a:bodyPr>
            <a:normAutofit/>
          </a:bodyPr>
          <a:lstStyle/>
          <a:p>
            <a:r>
              <a:rPr lang="en-US" dirty="0" smtClean="0">
                <a:latin typeface="Arial" charset="0"/>
                <a:cs typeface="Arial" charset="0"/>
              </a:rPr>
              <a:t>Several recommendations for reducing life cycle emissions of concrete buildings were presented by MIT.</a:t>
            </a:r>
          </a:p>
          <a:p>
            <a:endParaRPr lang="en-US" dirty="0" smtClean="0">
              <a:latin typeface="Arial" charset="0"/>
              <a:cs typeface="Arial" charset="0"/>
            </a:endParaRPr>
          </a:p>
          <a:p>
            <a:r>
              <a:rPr lang="en-US" dirty="0" smtClean="0">
                <a:latin typeface="Arial" charset="0"/>
                <a:cs typeface="Arial" charset="0"/>
              </a:rPr>
              <a:t>Increasing SCM substitution (such as fly ash) in the concrete building from 10% to 25% can decrease pre-use</a:t>
            </a:r>
          </a:p>
          <a:p>
            <a:r>
              <a:rPr lang="en-US" dirty="0" smtClean="0">
                <a:latin typeface="Arial" charset="0"/>
                <a:cs typeface="Arial" charset="0"/>
              </a:rPr>
              <a:t>GWP by 4.3%</a:t>
            </a:r>
          </a:p>
          <a:p>
            <a:endParaRPr lang="en-US" dirty="0" smtClean="0">
              <a:latin typeface="Arial" charset="0"/>
              <a:cs typeface="Arial" charset="0"/>
            </a:endParaRPr>
          </a:p>
          <a:p>
            <a:r>
              <a:rPr lang="en-US" dirty="0" smtClean="0">
                <a:latin typeface="Arial" charset="0"/>
                <a:cs typeface="Arial" charset="0"/>
              </a:rPr>
              <a:t>Lighting control and low-lift cooling can decrease the operating energy requirements for concrete buildings. Low-lift cooling takes advantage of the high heat capacity of concrete and is effective when building cooling loads are reduced through control of internal and solar heat loads.</a:t>
            </a:r>
          </a:p>
          <a:p>
            <a:endParaRPr lang="en-US" dirty="0"/>
          </a:p>
        </p:txBody>
      </p:sp>
      <p:sp>
        <p:nvSpPr>
          <p:cNvPr id="4" name="Slide Number Placeholder 3"/>
          <p:cNvSpPr>
            <a:spLocks noGrp="1"/>
          </p:cNvSpPr>
          <p:nvPr>
            <p:ph type="sldNum" sz="quarter" idx="10"/>
          </p:nvPr>
        </p:nvSpPr>
        <p:spPr/>
        <p:txBody>
          <a:bodyPr/>
          <a:lstStyle/>
          <a:p>
            <a:fld id="{82345FD7-5B83-4F26-B17C-A198415123DF}"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1257300" y="719138"/>
            <a:ext cx="4802188" cy="3602037"/>
          </a:xfrm>
          <a:noFill/>
          <a:ln>
            <a:solidFill>
              <a:srgbClr val="000000"/>
            </a:solidFill>
            <a:miter lim="800000"/>
            <a:headEnd/>
            <a:tailEnd/>
          </a:ln>
        </p:spPr>
      </p:sp>
      <p:sp>
        <p:nvSpPr>
          <p:cNvPr id="3" name="Notes Placeholder 2"/>
          <p:cNvSpPr>
            <a:spLocks noGrp="1"/>
          </p:cNvSpPr>
          <p:nvPr>
            <p:ph type="body" idx="1"/>
          </p:nvPr>
        </p:nvSpPr>
        <p:spPr/>
        <p:txBody>
          <a:bodyPr>
            <a:normAutofit/>
          </a:bodyPr>
          <a:lstStyle/>
          <a:p>
            <a:r>
              <a:rPr lang="en-US" dirty="0" smtClean="0">
                <a:latin typeface="Arial" charset="0"/>
                <a:cs typeface="Arial" charset="0"/>
              </a:rPr>
              <a:t>The full report titled </a:t>
            </a:r>
            <a:r>
              <a:rPr lang="en-US" i="1" dirty="0" smtClean="0">
                <a:latin typeface="Arial" charset="0"/>
                <a:cs typeface="Arial" charset="0"/>
              </a:rPr>
              <a:t>Methods, Impacts, and Opportunities in the Concrete Building Life Cycle can be downloaded from the MIT </a:t>
            </a:r>
            <a:r>
              <a:rPr lang="en-US" dirty="0" smtClean="0">
                <a:latin typeface="Arial" charset="0"/>
                <a:cs typeface="Arial" charset="0"/>
              </a:rPr>
              <a:t>Concrete Sustainability Hub web site at http://web.mit.edu/ </a:t>
            </a:r>
            <a:r>
              <a:rPr lang="en-US" dirty="0" err="1" smtClean="0">
                <a:latin typeface="Arial" charset="0"/>
                <a:cs typeface="Arial" charset="0"/>
              </a:rPr>
              <a:t>cshub</a:t>
            </a:r>
            <a:r>
              <a:rPr lang="en-US" dirty="0" smtClean="0">
                <a:latin typeface="Arial" charset="0"/>
                <a:cs typeface="Arial" charset="0"/>
              </a:rPr>
              <a:t>. The Concrete Sustainability Hub is a research center at MIT that was established by the Ready Mixed Concrete (RMC) Research &amp; Education Foundation and the Portland Cement Association (PCA). NRMCA is providing technical input to the research program and helping transfer the research results into practice.</a:t>
            </a:r>
          </a:p>
          <a:p>
            <a:pPr>
              <a:defRPr/>
            </a:pPr>
            <a:endParaRPr lang="en-US" dirty="0" smtClean="0"/>
          </a:p>
        </p:txBody>
      </p:sp>
      <p:sp>
        <p:nvSpPr>
          <p:cNvPr id="4" name="Slide Number Placeholder 3"/>
          <p:cNvSpPr>
            <a:spLocks noGrp="1"/>
          </p:cNvSpPr>
          <p:nvPr>
            <p:ph type="sldNum" sz="quarter" idx="5"/>
          </p:nvPr>
        </p:nvSpPr>
        <p:spPr/>
        <p:txBody>
          <a:bodyPr/>
          <a:lstStyle/>
          <a:p>
            <a:pPr>
              <a:defRPr/>
            </a:pPr>
            <a:fld id="{376CD7CD-B7A2-4A1C-95B0-9C508739E1CF}" type="slidenum">
              <a:rPr lang="en-US" smtClean="0"/>
              <a:pPr>
                <a:defRPr/>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2188" cy="3602037"/>
          </a:xfrm>
        </p:spPr>
      </p:sp>
      <p:sp>
        <p:nvSpPr>
          <p:cNvPr id="3" name="Notes Placeholder 2"/>
          <p:cNvSpPr>
            <a:spLocks noGrp="1"/>
          </p:cNvSpPr>
          <p:nvPr>
            <p:ph type="body" idx="1"/>
          </p:nvPr>
        </p:nvSpPr>
        <p:spPr/>
        <p:txBody>
          <a:bodyPr>
            <a:normAutofit/>
          </a:bodyPr>
          <a:lstStyle/>
          <a:p>
            <a:r>
              <a:rPr lang="en-US" dirty="0" smtClean="0">
                <a:latin typeface="Arial" charset="0"/>
                <a:cs typeface="Arial" charset="0"/>
              </a:rPr>
              <a:t>Life cycle assessment (LCA) offers a comprehensive methodology for evaluating the environmental impacts</a:t>
            </a:r>
          </a:p>
          <a:p>
            <a:r>
              <a:rPr lang="en-US" dirty="0" smtClean="0">
                <a:latin typeface="Arial" charset="0"/>
                <a:cs typeface="Arial" charset="0"/>
              </a:rPr>
              <a:t>of buildings. Recent research at the Massachusetts Institute of Technology (MIT) explored and advanced key areas relevant to the field of LCA including methodology, benchmarking and impact reduction.</a:t>
            </a:r>
          </a:p>
          <a:p>
            <a:endParaRPr lang="en-US" dirty="0"/>
          </a:p>
        </p:txBody>
      </p:sp>
      <p:sp>
        <p:nvSpPr>
          <p:cNvPr id="4" name="Slide Number Placeholder 3"/>
          <p:cNvSpPr>
            <a:spLocks noGrp="1"/>
          </p:cNvSpPr>
          <p:nvPr>
            <p:ph type="sldNum" sz="quarter" idx="10"/>
          </p:nvPr>
        </p:nvSpPr>
        <p:spPr/>
        <p:txBody>
          <a:bodyPr/>
          <a:lstStyle/>
          <a:p>
            <a:fld id="{82345FD7-5B83-4F26-B17C-A198415123DF}"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2188" cy="3602037"/>
          </a:xfrm>
        </p:spPr>
      </p:sp>
      <p:sp>
        <p:nvSpPr>
          <p:cNvPr id="3" name="Notes Placeholder 2"/>
          <p:cNvSpPr>
            <a:spLocks noGrp="1"/>
          </p:cNvSpPr>
          <p:nvPr>
            <p:ph type="body" idx="1"/>
          </p:nvPr>
        </p:nvSpPr>
        <p:spPr/>
        <p:txBody>
          <a:bodyPr>
            <a:normAutofit/>
          </a:bodyPr>
          <a:lstStyle/>
          <a:p>
            <a:r>
              <a:rPr lang="en-US" dirty="0" smtClean="0">
                <a:latin typeface="Arial" charset="0"/>
                <a:cs typeface="Arial" charset="0"/>
              </a:rPr>
              <a:t>A standardized LCA methodology is critical in order to increase the consistency of LCA for buildings. The MIT research supports standardization by proposing good practices for conducting LCA on buildings.</a:t>
            </a:r>
          </a:p>
          <a:p>
            <a:endParaRPr lang="en-US" dirty="0"/>
          </a:p>
        </p:txBody>
      </p:sp>
      <p:sp>
        <p:nvSpPr>
          <p:cNvPr id="4" name="Slide Number Placeholder 3"/>
          <p:cNvSpPr>
            <a:spLocks noGrp="1"/>
          </p:cNvSpPr>
          <p:nvPr>
            <p:ph type="sldNum" sz="quarter" idx="10"/>
          </p:nvPr>
        </p:nvSpPr>
        <p:spPr/>
        <p:txBody>
          <a:bodyPr/>
          <a:lstStyle/>
          <a:p>
            <a:fld id="{82345FD7-5B83-4F26-B17C-A198415123DF}"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2188" cy="3602037"/>
          </a:xfrm>
        </p:spPr>
      </p:sp>
      <p:sp>
        <p:nvSpPr>
          <p:cNvPr id="3" name="Notes Placeholder 2"/>
          <p:cNvSpPr>
            <a:spLocks noGrp="1"/>
          </p:cNvSpPr>
          <p:nvPr>
            <p:ph type="body" idx="1"/>
          </p:nvPr>
        </p:nvSpPr>
        <p:spPr/>
        <p:txBody>
          <a:bodyPr>
            <a:normAutofit/>
          </a:bodyPr>
          <a:lstStyle/>
          <a:p>
            <a:r>
              <a:rPr lang="en-US" dirty="0" smtClean="0">
                <a:latin typeface="Arial" charset="0"/>
                <a:cs typeface="Arial" charset="0"/>
              </a:rPr>
              <a:t>It is important that LCAs use a comprehensive life cycle perspective and provide transparency with regards to the data, scope, boundaries, functional units and other important LCA parameters. </a:t>
            </a:r>
            <a:endParaRPr lang="en-US" dirty="0"/>
          </a:p>
        </p:txBody>
      </p:sp>
      <p:sp>
        <p:nvSpPr>
          <p:cNvPr id="4" name="Slide Number Placeholder 3"/>
          <p:cNvSpPr>
            <a:spLocks noGrp="1"/>
          </p:cNvSpPr>
          <p:nvPr>
            <p:ph type="sldNum" sz="quarter" idx="10"/>
          </p:nvPr>
        </p:nvSpPr>
        <p:spPr/>
        <p:txBody>
          <a:bodyPr/>
          <a:lstStyle/>
          <a:p>
            <a:fld id="{82345FD7-5B83-4F26-B17C-A198415123DF}"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2188" cy="3602037"/>
          </a:xfrm>
        </p:spPr>
      </p:sp>
      <p:sp>
        <p:nvSpPr>
          <p:cNvPr id="3" name="Notes Placeholder 2"/>
          <p:cNvSpPr>
            <a:spLocks noGrp="1"/>
          </p:cNvSpPr>
          <p:nvPr>
            <p:ph type="body" idx="1"/>
          </p:nvPr>
        </p:nvSpPr>
        <p:spPr/>
        <p:txBody>
          <a:bodyPr>
            <a:normAutofit/>
          </a:bodyPr>
          <a:lstStyle/>
          <a:p>
            <a:r>
              <a:rPr lang="en-US" dirty="0" smtClean="0">
                <a:latin typeface="Arial" charset="0"/>
                <a:cs typeface="Arial" charset="0"/>
              </a:rPr>
              <a:t>Drawing boundaries to include all phases of the building life cycle—materials, construction, use (including operating energy), maintenance, and end of life—allows for an accurate representation of cumulative environmental impacts over the life of a building.</a:t>
            </a:r>
          </a:p>
          <a:p>
            <a:endParaRPr lang="en-US" dirty="0"/>
          </a:p>
        </p:txBody>
      </p:sp>
      <p:sp>
        <p:nvSpPr>
          <p:cNvPr id="4" name="Slide Number Placeholder 3"/>
          <p:cNvSpPr>
            <a:spLocks noGrp="1"/>
          </p:cNvSpPr>
          <p:nvPr>
            <p:ph type="sldNum" sz="quarter" idx="10"/>
          </p:nvPr>
        </p:nvSpPr>
        <p:spPr/>
        <p:txBody>
          <a:bodyPr/>
          <a:lstStyle/>
          <a:p>
            <a:fld id="{82345FD7-5B83-4F26-B17C-A198415123DF}"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2188" cy="3602037"/>
          </a:xfrm>
        </p:spPr>
      </p:sp>
      <p:sp>
        <p:nvSpPr>
          <p:cNvPr id="3" name="Notes Placeholder 2"/>
          <p:cNvSpPr>
            <a:spLocks noGrp="1"/>
          </p:cNvSpPr>
          <p:nvPr>
            <p:ph type="body" idx="1"/>
          </p:nvPr>
        </p:nvSpPr>
        <p:spPr/>
        <p:txBody>
          <a:bodyPr/>
          <a:lstStyle/>
          <a:p>
            <a:r>
              <a:rPr lang="en-US" dirty="0" smtClean="0">
                <a:latin typeface="Arial" charset="0"/>
                <a:cs typeface="Arial" charset="0"/>
              </a:rPr>
              <a:t>The general methodology was applied to benchmark structures used in residential building applications using Insulated Concrete Form (ICF) construction consisting of concrete walls encased in expanded polystyrene (EPS) insulation, and typical light-frame wood construction. </a:t>
            </a:r>
            <a:endParaRPr lang="en-US" dirty="0"/>
          </a:p>
        </p:txBody>
      </p:sp>
      <p:sp>
        <p:nvSpPr>
          <p:cNvPr id="4" name="Slide Number Placeholder 3"/>
          <p:cNvSpPr>
            <a:spLocks noGrp="1"/>
          </p:cNvSpPr>
          <p:nvPr>
            <p:ph type="sldNum" sz="quarter" idx="10"/>
          </p:nvPr>
        </p:nvSpPr>
        <p:spPr/>
        <p:txBody>
          <a:bodyPr/>
          <a:lstStyle/>
          <a:p>
            <a:fld id="{82345FD7-5B83-4F26-B17C-A198415123DF}" type="slidenum">
              <a:rPr lang="en-US" smtClean="0"/>
              <a:pPr/>
              <a:t>29</a:t>
            </a:fld>
            <a:endParaRPr lang="en-US"/>
          </a:p>
        </p:txBody>
      </p:sp>
    </p:spTree>
    <p:extLst>
      <p:ext uri="{BB962C8B-B14F-4D97-AF65-F5344CB8AC3E}">
        <p14:creationId xmlns="" xmlns:p14="http://schemas.microsoft.com/office/powerpoint/2010/main" val="1261851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077AA20-51CF-450A-8C9B-6CA6B6825D55}"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2188" cy="3602037"/>
          </a:xfrm>
        </p:spPr>
      </p:sp>
      <p:sp>
        <p:nvSpPr>
          <p:cNvPr id="3" name="Notes Placeholder 2"/>
          <p:cNvSpPr>
            <a:spLocks noGrp="1"/>
          </p:cNvSpPr>
          <p:nvPr>
            <p:ph type="body" idx="1"/>
          </p:nvPr>
        </p:nvSpPr>
        <p:spPr/>
        <p:txBody>
          <a:bodyPr>
            <a:normAutofit/>
          </a:bodyPr>
          <a:lstStyle/>
          <a:p>
            <a:pPr defTabSz="934700" fontAlgn="base">
              <a:spcBef>
                <a:spcPct val="30000"/>
              </a:spcBef>
              <a:spcAft>
                <a:spcPct val="0"/>
              </a:spcAft>
              <a:defRPr/>
            </a:pPr>
            <a:r>
              <a:rPr lang="en-US" dirty="0" smtClean="0">
                <a:latin typeface="Arial" charset="0"/>
                <a:cs typeface="Arial" charset="0"/>
              </a:rPr>
              <a:t>The first study model considered a two-story, 2400 ft2 (223 m2) single-family building.</a:t>
            </a:r>
          </a:p>
          <a:p>
            <a:pPr defTabSz="934700" fontAlgn="base">
              <a:spcBef>
                <a:spcPct val="30000"/>
              </a:spcBef>
              <a:spcAft>
                <a:spcPct val="0"/>
              </a:spcAft>
              <a:defRPr/>
            </a:pPr>
            <a:r>
              <a:rPr lang="en-US" dirty="0" smtClean="0">
                <a:latin typeface="Arial" charset="0"/>
                <a:cs typeface="Arial" charset="0"/>
              </a:rPr>
              <a:t>The LCAs were carried out for two different cities in the United States, modeling regional and climatic differences: Chicago, representing a cold climate, and Phoenix, representing a hot, dry climate. </a:t>
            </a:r>
          </a:p>
          <a:p>
            <a:pPr defTabSz="934700" fontAlgn="base">
              <a:spcBef>
                <a:spcPct val="30000"/>
              </a:spcBef>
              <a:spcAft>
                <a:spcPct val="0"/>
              </a:spcAft>
              <a:defRPr/>
            </a:pPr>
            <a:r>
              <a:rPr lang="en-US" dirty="0" smtClean="0">
                <a:latin typeface="Arial" charset="0"/>
                <a:cs typeface="Arial" charset="0"/>
              </a:rPr>
              <a:t>To model representative houses for the two different climate regions, the Phoenix house is supported by a slab-on-grade (SOG) and the Chicago house has a basement wall foundation. The only major difference between the light-frame wood and ICF house is the exterior walls. </a:t>
            </a:r>
            <a:endParaRPr lang="en-US" dirty="0"/>
          </a:p>
        </p:txBody>
      </p:sp>
      <p:sp>
        <p:nvSpPr>
          <p:cNvPr id="4" name="Slide Number Placeholder 3"/>
          <p:cNvSpPr>
            <a:spLocks noGrp="1"/>
          </p:cNvSpPr>
          <p:nvPr>
            <p:ph type="sldNum" sz="quarter" idx="10"/>
          </p:nvPr>
        </p:nvSpPr>
        <p:spPr/>
        <p:txBody>
          <a:bodyPr/>
          <a:lstStyle/>
          <a:p>
            <a:fld id="{82345FD7-5B83-4F26-B17C-A198415123DF}"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2188" cy="3602037"/>
          </a:xfrm>
        </p:spPr>
      </p:sp>
      <p:sp>
        <p:nvSpPr>
          <p:cNvPr id="3" name="Notes Placeholder 2"/>
          <p:cNvSpPr>
            <a:spLocks noGrp="1"/>
          </p:cNvSpPr>
          <p:nvPr>
            <p:ph type="body" idx="1"/>
          </p:nvPr>
        </p:nvSpPr>
        <p:spPr/>
        <p:txBody>
          <a:bodyPr>
            <a:normAutofit/>
          </a:bodyPr>
          <a:lstStyle/>
          <a:p>
            <a:pPr defTabSz="934700" fontAlgn="base">
              <a:spcBef>
                <a:spcPct val="30000"/>
              </a:spcBef>
              <a:spcAft>
                <a:spcPct val="0"/>
              </a:spcAft>
              <a:defRPr/>
            </a:pPr>
            <a:r>
              <a:rPr lang="en-US" dirty="0" smtClean="0">
                <a:latin typeface="Arial" charset="0"/>
                <a:cs typeface="Arial" charset="0"/>
              </a:rPr>
              <a:t>Then, a 4-story multi-family apartment building with a total square footage of 33,763 ft2 (3,137 m2) was modeled.  Again, the LCAs were carried out for two different cities Chicago and Phoenix. </a:t>
            </a:r>
          </a:p>
          <a:p>
            <a:endParaRPr lang="en-US" dirty="0"/>
          </a:p>
        </p:txBody>
      </p:sp>
      <p:sp>
        <p:nvSpPr>
          <p:cNvPr id="4" name="Slide Number Placeholder 3"/>
          <p:cNvSpPr>
            <a:spLocks noGrp="1"/>
          </p:cNvSpPr>
          <p:nvPr>
            <p:ph type="sldNum" sz="quarter" idx="10"/>
          </p:nvPr>
        </p:nvSpPr>
        <p:spPr/>
        <p:txBody>
          <a:bodyPr/>
          <a:lstStyle/>
          <a:p>
            <a:fld id="{82345FD7-5B83-4F26-B17C-A198415123DF}"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2188" cy="3602037"/>
          </a:xfrm>
        </p:spPr>
      </p:sp>
      <p:sp>
        <p:nvSpPr>
          <p:cNvPr id="3" name="Notes Placeholder 2"/>
          <p:cNvSpPr>
            <a:spLocks noGrp="1"/>
          </p:cNvSpPr>
          <p:nvPr>
            <p:ph type="body" idx="1"/>
          </p:nvPr>
        </p:nvSpPr>
        <p:spPr/>
        <p:txBody>
          <a:bodyPr>
            <a:normAutofit/>
          </a:bodyPr>
          <a:lstStyle/>
          <a:p>
            <a:r>
              <a:rPr lang="en-US" dirty="0" smtClean="0">
                <a:latin typeface="Arial" charset="0"/>
                <a:cs typeface="Arial" charset="0"/>
              </a:rPr>
              <a:t>The annual operating energy, determined using the </a:t>
            </a:r>
            <a:r>
              <a:rPr lang="en-US" dirty="0" err="1" smtClean="0">
                <a:latin typeface="Arial" charset="0"/>
                <a:cs typeface="Arial" charset="0"/>
              </a:rPr>
              <a:t>EnergyPlus</a:t>
            </a:r>
            <a:r>
              <a:rPr lang="en-US" dirty="0" smtClean="0">
                <a:latin typeface="Arial" charset="0"/>
                <a:cs typeface="Arial" charset="0"/>
              </a:rPr>
              <a:t> building energy analysis software, was conducted for a 60-year life cycle. Benchmark single-family houses are designed and modeled based on the Building America House Simulation Protocol (BAHSP). </a:t>
            </a:r>
          </a:p>
          <a:p>
            <a:r>
              <a:rPr lang="en-US" dirty="0" smtClean="0">
                <a:latin typeface="Arial" charset="0"/>
                <a:cs typeface="Arial" charset="0"/>
              </a:rPr>
              <a:t> </a:t>
            </a:r>
          </a:p>
          <a:p>
            <a:r>
              <a:rPr lang="en-US" dirty="0" smtClean="0">
                <a:latin typeface="Arial" charset="0"/>
                <a:cs typeface="Arial" charset="0"/>
              </a:rPr>
              <a:t>The resulting Global Warming Potential (GWP) was then quantified using CO2-equivalents (CO2e) for a number of purposes, including benchmarking emissions for current practices, comparing concrete with wood, and understanding the relative importance of different phases of the life cycle. </a:t>
            </a:r>
            <a:r>
              <a:rPr lang="en-US" dirty="0" smtClean="0"/>
              <a:t>Global warming potential (CO</a:t>
            </a:r>
            <a:r>
              <a:rPr lang="en-US" baseline="-25000" dirty="0" smtClean="0"/>
              <a:t>2</a:t>
            </a:r>
            <a:r>
              <a:rPr lang="en-US" dirty="0" smtClean="0"/>
              <a:t>e) quantified for several purposes</a:t>
            </a:r>
          </a:p>
          <a:p>
            <a:pPr lvl="1"/>
            <a:r>
              <a:rPr lang="en-US" dirty="0" smtClean="0"/>
              <a:t>Benchmarking emissions of current construction practices</a:t>
            </a:r>
          </a:p>
          <a:p>
            <a:pPr lvl="1"/>
            <a:r>
              <a:rPr lang="en-US" dirty="0" smtClean="0"/>
              <a:t>Comparing impacts of concrete versus wood</a:t>
            </a:r>
          </a:p>
          <a:p>
            <a:pPr lvl="1"/>
            <a:r>
              <a:rPr lang="en-US" dirty="0" smtClean="0"/>
              <a:t>Understand relative magnitude of relative impacts of different life cycle phases</a:t>
            </a:r>
          </a:p>
          <a:p>
            <a:endParaRPr lang="en-US" dirty="0" smtClean="0">
              <a:latin typeface="Arial" charset="0"/>
              <a:cs typeface="Arial" charset="0"/>
            </a:endParaRPr>
          </a:p>
          <a:p>
            <a:r>
              <a:rPr lang="en-US" dirty="0" smtClean="0">
                <a:latin typeface="Arial" charset="0"/>
                <a:cs typeface="Arial" charset="0"/>
              </a:rPr>
              <a:t>(</a:t>
            </a:r>
            <a:r>
              <a:rPr lang="en-US" b="1" dirty="0" smtClean="0">
                <a:latin typeface="Arial" charset="0"/>
                <a:cs typeface="Arial" charset="0"/>
              </a:rPr>
              <a:t>Global-warming potential</a:t>
            </a:r>
            <a:r>
              <a:rPr lang="en-US" dirty="0" smtClean="0">
                <a:latin typeface="Arial" charset="0"/>
                <a:cs typeface="Arial" charset="0"/>
              </a:rPr>
              <a:t> (GWP) is a relative measure of how much heat a greenhouse gas traps in the atmosphere expressed as a factor of carbon dioxide.)</a:t>
            </a:r>
          </a:p>
          <a:p>
            <a:pPr>
              <a:lnSpc>
                <a:spcPct val="90000"/>
              </a:lnSpc>
              <a:buClr>
                <a:schemeClr val="accent2"/>
              </a:buClr>
              <a:buSzPct val="75000"/>
              <a:buFont typeface="Monotype Sorts" charset="0"/>
              <a:buNone/>
              <a:defRPr/>
            </a:pPr>
            <a:r>
              <a:rPr lang="en-GB" dirty="0" smtClean="0">
                <a:effectLst>
                  <a:outerShdw blurRad="38100" dist="38100" dir="2700000" algn="tl">
                    <a:srgbClr val="DDDDDD"/>
                  </a:outerShdw>
                </a:effectLst>
                <a:latin typeface="Arial" charset="0"/>
                <a:cs typeface="Arial" charset="0"/>
              </a:rPr>
              <a:t>		</a:t>
            </a:r>
          </a:p>
        </p:txBody>
      </p:sp>
      <p:sp>
        <p:nvSpPr>
          <p:cNvPr id="4" name="Slide Number Placeholder 3"/>
          <p:cNvSpPr>
            <a:spLocks noGrp="1"/>
          </p:cNvSpPr>
          <p:nvPr>
            <p:ph type="sldNum" sz="quarter" idx="10"/>
          </p:nvPr>
        </p:nvSpPr>
        <p:spPr/>
        <p:txBody>
          <a:bodyPr/>
          <a:lstStyle/>
          <a:p>
            <a:fld id="{82345FD7-5B83-4F26-B17C-A198415123DF}"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2188" cy="3602037"/>
          </a:xfrm>
        </p:spPr>
      </p:sp>
      <p:sp>
        <p:nvSpPr>
          <p:cNvPr id="3" name="Notes Placeholder 2"/>
          <p:cNvSpPr>
            <a:spLocks noGrp="1"/>
          </p:cNvSpPr>
          <p:nvPr>
            <p:ph type="body" idx="1"/>
          </p:nvPr>
        </p:nvSpPr>
        <p:spPr/>
        <p:txBody>
          <a:bodyPr/>
          <a:lstStyle/>
          <a:p>
            <a:pPr marL="175256" indent="-175256">
              <a:buFont typeface="Arial"/>
              <a:buChar char="•"/>
            </a:pPr>
            <a:r>
              <a:rPr lang="en-US" dirty="0" smtClean="0">
                <a:latin typeface="Arial" charset="0"/>
                <a:cs typeface="Arial" charset="0"/>
              </a:rPr>
              <a:t>Concrete homes have higher embodied GWP in the pre-use phase-but this phase accounts for only about 2-12% of overall GWP for the life of the home.</a:t>
            </a:r>
          </a:p>
          <a:p>
            <a:pPr marL="175256" indent="-175256"/>
            <a:endParaRPr lang="en-US" dirty="0" smtClean="0">
              <a:latin typeface="Arial" charset="0"/>
              <a:cs typeface="Arial" charset="0"/>
            </a:endParaRPr>
          </a:p>
          <a:p>
            <a:pPr marL="175256" indent="-175256">
              <a:buFont typeface="Arial"/>
              <a:buChar char="•"/>
            </a:pPr>
            <a:r>
              <a:rPr lang="en-US" dirty="0" smtClean="0">
                <a:latin typeface="Arial" charset="0"/>
                <a:cs typeface="Arial" charset="0"/>
              </a:rPr>
              <a:t>For a cold climate, such as Chicago, the energy savings of an ICF house built from average to tight levels of air infiltration saves 23% of total operating energy. </a:t>
            </a:r>
          </a:p>
        </p:txBody>
      </p:sp>
      <p:sp>
        <p:nvSpPr>
          <p:cNvPr id="4" name="Slide Number Placeholder 3"/>
          <p:cNvSpPr>
            <a:spLocks noGrp="1"/>
          </p:cNvSpPr>
          <p:nvPr>
            <p:ph type="sldNum" sz="quarter" idx="10"/>
          </p:nvPr>
        </p:nvSpPr>
        <p:spPr/>
        <p:txBody>
          <a:bodyPr/>
          <a:lstStyle/>
          <a:p>
            <a:fld id="{82345FD7-5B83-4F26-B17C-A198415123DF}" type="slidenum">
              <a:rPr lang="en-US" smtClean="0"/>
              <a:pPr/>
              <a:t>33</a:t>
            </a:fld>
            <a:endParaRPr lang="en-US"/>
          </a:p>
        </p:txBody>
      </p:sp>
    </p:spTree>
    <p:extLst>
      <p:ext uri="{BB962C8B-B14F-4D97-AF65-F5344CB8AC3E}">
        <p14:creationId xmlns="" xmlns:p14="http://schemas.microsoft.com/office/powerpoint/2010/main" val="399939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2188" cy="3602037"/>
          </a:xfrm>
        </p:spPr>
      </p:sp>
      <p:sp>
        <p:nvSpPr>
          <p:cNvPr id="3" name="Notes Placeholder 2"/>
          <p:cNvSpPr>
            <a:spLocks noGrp="1"/>
          </p:cNvSpPr>
          <p:nvPr>
            <p:ph type="body" idx="1"/>
          </p:nvPr>
        </p:nvSpPr>
        <p:spPr/>
        <p:txBody>
          <a:bodyPr>
            <a:normAutofit/>
          </a:bodyPr>
          <a:lstStyle/>
          <a:p>
            <a:pPr defTabSz="934700" fontAlgn="base">
              <a:spcBef>
                <a:spcPct val="30000"/>
              </a:spcBef>
              <a:spcAft>
                <a:spcPct val="0"/>
              </a:spcAft>
              <a:defRPr/>
            </a:pPr>
            <a:r>
              <a:rPr lang="en-US" dirty="0" smtClean="0">
                <a:latin typeface="Arial" charset="0"/>
                <a:cs typeface="Arial" charset="0"/>
              </a:rPr>
              <a:t>Over a 60-year life cycle, the lower (5%-8% for single family, 4.4%-6.2% for multifamily) </a:t>
            </a:r>
            <a:r>
              <a:rPr lang="en-US" i="1" dirty="0" smtClean="0">
                <a:latin typeface="Arial" charset="0"/>
                <a:cs typeface="Arial" charset="0"/>
              </a:rPr>
              <a:t>operating</a:t>
            </a:r>
            <a:r>
              <a:rPr lang="en-US" dirty="0" smtClean="0">
                <a:latin typeface="Arial" charset="0"/>
                <a:cs typeface="Arial" charset="0"/>
              </a:rPr>
              <a:t> GWP outweighs the initially equal or higher </a:t>
            </a:r>
            <a:r>
              <a:rPr lang="en-US" i="1" dirty="0" smtClean="0">
                <a:latin typeface="Arial" charset="0"/>
                <a:cs typeface="Arial" charset="0"/>
              </a:rPr>
              <a:t>embodied </a:t>
            </a:r>
            <a:r>
              <a:rPr lang="en-US" dirty="0" smtClean="0">
                <a:latin typeface="Arial" charset="0"/>
                <a:cs typeface="Arial" charset="0"/>
              </a:rPr>
              <a:t>GWP for ICF buildings. The total life cycle GWP is equal to, or lower than, alternate designs in wood.</a:t>
            </a:r>
          </a:p>
          <a:p>
            <a:endParaRPr lang="en-US" dirty="0"/>
          </a:p>
        </p:txBody>
      </p:sp>
      <p:sp>
        <p:nvSpPr>
          <p:cNvPr id="4" name="Slide Number Placeholder 3"/>
          <p:cNvSpPr>
            <a:spLocks noGrp="1"/>
          </p:cNvSpPr>
          <p:nvPr>
            <p:ph type="sldNum" sz="quarter" idx="10"/>
          </p:nvPr>
        </p:nvSpPr>
        <p:spPr/>
        <p:txBody>
          <a:bodyPr/>
          <a:lstStyle/>
          <a:p>
            <a:fld id="{82345FD7-5B83-4F26-B17C-A198415123DF}"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2188" cy="3602037"/>
          </a:xfrm>
        </p:spPr>
      </p:sp>
      <p:sp>
        <p:nvSpPr>
          <p:cNvPr id="3" name="Notes Placeholder 2"/>
          <p:cNvSpPr>
            <a:spLocks noGrp="1"/>
          </p:cNvSpPr>
          <p:nvPr>
            <p:ph type="body" idx="1"/>
          </p:nvPr>
        </p:nvSpPr>
        <p:spPr/>
        <p:txBody>
          <a:bodyPr>
            <a:normAutofit/>
          </a:bodyPr>
          <a:lstStyle/>
          <a:p>
            <a:pPr lvl="0"/>
            <a:r>
              <a:rPr lang="en-US" dirty="0" smtClean="0">
                <a:latin typeface="Arial" charset="0"/>
                <a:cs typeface="Arial" charset="0"/>
              </a:rPr>
              <a:t>Moving from a 6 in (15.2 cm) to a 4 in (10.2 cm) core is both cost effective and reduces emissions over the lifetime of the wall assembly, and it should be considered in regions of the country where a 4 in (10.2 cm) core meets structural requirements. </a:t>
            </a:r>
          </a:p>
          <a:p>
            <a:pPr lvl="0"/>
            <a:endParaRPr lang="en-US" dirty="0" smtClean="0">
              <a:latin typeface="Arial" charset="0"/>
              <a:cs typeface="Arial" charset="0"/>
            </a:endParaRPr>
          </a:p>
          <a:p>
            <a:pPr lvl="0"/>
            <a:r>
              <a:rPr lang="en-US" dirty="0" smtClean="0">
                <a:latin typeface="Arial" charset="0"/>
                <a:cs typeface="Arial" charset="0"/>
              </a:rPr>
              <a:t>By producing ICF insulation blocks with different panel thicknesses, increasing the tightness of houses, and making a thinner ICF wall, greenhouse gas emissions can be reduced at prices lower than the current market pricing of carbon. </a:t>
            </a:r>
          </a:p>
          <a:p>
            <a:pPr lvl="0"/>
            <a:endParaRPr lang="en-US" dirty="0" smtClean="0">
              <a:latin typeface="Arial" charset="0"/>
              <a:cs typeface="Arial" charset="0"/>
            </a:endParaRPr>
          </a:p>
          <a:p>
            <a:pPr lvl="0"/>
            <a:r>
              <a:rPr lang="en-US" dirty="0" smtClean="0">
                <a:latin typeface="Arial" charset="0"/>
                <a:cs typeface="Arial" charset="0"/>
              </a:rPr>
              <a:t>Increasing SCM substitution from 10% to 50% in the ICF house reduces the pre-use GWP by 12% to 14%. Similar results are found for the multifamily study.</a:t>
            </a:r>
          </a:p>
          <a:p>
            <a:endParaRPr lang="en-US" dirty="0"/>
          </a:p>
        </p:txBody>
      </p:sp>
      <p:sp>
        <p:nvSpPr>
          <p:cNvPr id="4" name="Slide Number Placeholder 3"/>
          <p:cNvSpPr>
            <a:spLocks noGrp="1"/>
          </p:cNvSpPr>
          <p:nvPr>
            <p:ph type="sldNum" sz="quarter" idx="10"/>
          </p:nvPr>
        </p:nvSpPr>
        <p:spPr/>
        <p:txBody>
          <a:bodyPr/>
          <a:lstStyle/>
          <a:p>
            <a:fld id="{82345FD7-5B83-4F26-B17C-A198415123DF}"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2188" cy="3602037"/>
          </a:xfrm>
        </p:spPr>
      </p:sp>
      <p:sp>
        <p:nvSpPr>
          <p:cNvPr id="3" name="Notes Placeholder 2"/>
          <p:cNvSpPr>
            <a:spLocks noGrp="1"/>
          </p:cNvSpPr>
          <p:nvPr>
            <p:ph type="body" idx="1"/>
          </p:nvPr>
        </p:nvSpPr>
        <p:spPr/>
        <p:txBody>
          <a:bodyPr/>
          <a:lstStyle/>
          <a:p>
            <a:pPr defTabSz="934700" fontAlgn="base">
              <a:spcBef>
                <a:spcPct val="30000"/>
              </a:spcBef>
              <a:spcAft>
                <a:spcPct val="0"/>
              </a:spcAft>
              <a:defRPr/>
            </a:pPr>
            <a:r>
              <a:rPr lang="en-US" dirty="0" smtClean="0">
                <a:latin typeface="Arial" charset="0"/>
                <a:cs typeface="Arial" charset="0"/>
              </a:rPr>
              <a:t>A major advancement of the MIT research was the incorporation of a cost-effective analysis to determine whether or not a given construction strategy made economic sense. The report found ICF construction is a more expensive construction alternative than light-frame wood construction but offers lower energy costs in the use phase. Accounting for a range of construction costs and discount rates, the relative life cycle costs for ICF construction (compared to light-frame wood) is $2.36-$4.09/ft2 ($25-44/m2) of wall area higher in Chicago and -$0.08 to $4.15/ft2 (-$1 to $45/m2) of wall area in Phoenix. Over the total life cycle cost, however, ICF construction increases the price of a house by less than 5%.</a:t>
            </a:r>
          </a:p>
          <a:p>
            <a:endParaRPr lang="en-US" dirty="0"/>
          </a:p>
        </p:txBody>
      </p:sp>
      <p:sp>
        <p:nvSpPr>
          <p:cNvPr id="4" name="Slide Number Placeholder 3"/>
          <p:cNvSpPr>
            <a:spLocks noGrp="1"/>
          </p:cNvSpPr>
          <p:nvPr>
            <p:ph type="sldNum" sz="quarter" idx="10"/>
          </p:nvPr>
        </p:nvSpPr>
        <p:spPr/>
        <p:txBody>
          <a:bodyPr/>
          <a:lstStyle/>
          <a:p>
            <a:fld id="{82345FD7-5B83-4F26-B17C-A198415123DF}" type="slidenum">
              <a:rPr lang="en-US" smtClean="0"/>
              <a:pPr/>
              <a:t>36</a:t>
            </a:fld>
            <a:endParaRPr lang="en-US"/>
          </a:p>
        </p:txBody>
      </p:sp>
    </p:spTree>
    <p:extLst>
      <p:ext uri="{BB962C8B-B14F-4D97-AF65-F5344CB8AC3E}">
        <p14:creationId xmlns="" xmlns:p14="http://schemas.microsoft.com/office/powerpoint/2010/main" val="39260440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1257300" y="719138"/>
            <a:ext cx="4802188" cy="3602037"/>
          </a:xfrm>
          <a:noFill/>
          <a:ln>
            <a:solidFill>
              <a:srgbClr val="000000"/>
            </a:solidFill>
            <a:miter lim="800000"/>
            <a:headEnd/>
            <a:tailEnd/>
          </a:ln>
        </p:spPr>
      </p:sp>
      <p:sp>
        <p:nvSpPr>
          <p:cNvPr id="3" name="Notes Placeholder 2"/>
          <p:cNvSpPr>
            <a:spLocks noGrp="1"/>
          </p:cNvSpPr>
          <p:nvPr>
            <p:ph type="body" idx="1"/>
          </p:nvPr>
        </p:nvSpPr>
        <p:spPr/>
        <p:txBody>
          <a:bodyPr>
            <a:normAutofit/>
          </a:bodyPr>
          <a:lstStyle/>
          <a:p>
            <a:r>
              <a:rPr lang="en-US" dirty="0" smtClean="0">
                <a:latin typeface="Arial" charset="0"/>
                <a:cs typeface="Arial" charset="0"/>
              </a:rPr>
              <a:t>The full report titled </a:t>
            </a:r>
            <a:r>
              <a:rPr lang="en-US" i="1" dirty="0" smtClean="0">
                <a:latin typeface="Arial" charset="0"/>
                <a:cs typeface="Arial" charset="0"/>
              </a:rPr>
              <a:t>Methods, Impacts, and Opportunities in the Concrete Building Life Cycle </a:t>
            </a:r>
            <a:r>
              <a:rPr lang="en-US" dirty="0" smtClean="0">
                <a:latin typeface="Arial" charset="0"/>
                <a:cs typeface="Arial" charset="0"/>
              </a:rPr>
              <a:t>can be downloaded from the MIT Concrete Sustainability Hub Web site at http://web.mit.edu/ </a:t>
            </a:r>
            <a:r>
              <a:rPr lang="en-US" dirty="0" err="1" smtClean="0">
                <a:latin typeface="Arial" charset="0"/>
                <a:cs typeface="Arial" charset="0"/>
              </a:rPr>
              <a:t>cshub</a:t>
            </a:r>
            <a:r>
              <a:rPr lang="en-US" dirty="0" smtClean="0">
                <a:latin typeface="Arial" charset="0"/>
                <a:cs typeface="Arial" charset="0"/>
              </a:rPr>
              <a:t>. The Concrete Sustainability Hub is a research center at MIT that was established by the Ready Mixed Concrete (RMC) Research &amp; Education Foundation and the Portland Cement Association (PCA). NRMCA is providing technical input to the research program and helping transfer the research results into practice.</a:t>
            </a:r>
          </a:p>
          <a:p>
            <a:pPr>
              <a:defRPr/>
            </a:pPr>
            <a:endParaRPr lang="en-US" dirty="0" smtClean="0"/>
          </a:p>
        </p:txBody>
      </p:sp>
      <p:sp>
        <p:nvSpPr>
          <p:cNvPr id="4" name="Slide Number Placeholder 3"/>
          <p:cNvSpPr>
            <a:spLocks noGrp="1"/>
          </p:cNvSpPr>
          <p:nvPr>
            <p:ph type="sldNum" sz="quarter" idx="5"/>
          </p:nvPr>
        </p:nvSpPr>
        <p:spPr/>
        <p:txBody>
          <a:bodyPr/>
          <a:lstStyle/>
          <a:p>
            <a:pPr>
              <a:defRPr/>
            </a:pPr>
            <a:fld id="{376CD7CD-B7A2-4A1C-95B0-9C508739E1CF}" type="slidenum">
              <a:rPr lang="en-US" smtClean="0"/>
              <a:pPr>
                <a:defRPr/>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2188" cy="3602037"/>
          </a:xfrm>
        </p:spPr>
      </p:sp>
      <p:sp>
        <p:nvSpPr>
          <p:cNvPr id="3" name="Notes Placeholder 2"/>
          <p:cNvSpPr>
            <a:spLocks noGrp="1"/>
          </p:cNvSpPr>
          <p:nvPr>
            <p:ph type="body" idx="1"/>
          </p:nvPr>
        </p:nvSpPr>
        <p:spPr/>
        <p:txBody>
          <a:bodyPr>
            <a:normAutofit/>
          </a:bodyPr>
          <a:lstStyle/>
          <a:p>
            <a:r>
              <a:rPr lang="en-US" dirty="0" smtClean="0">
                <a:latin typeface="Arial" charset="0"/>
                <a:cs typeface="Arial" charset="0"/>
              </a:rPr>
              <a:t>Life cycle assessment (LCA) offers a comprehensive approach to evaluating and improving the environmental impacts of concrete pavements. Recent research at the Massachusetts Institute of Technology (MIT) explores and advances key areas relevant to the field of pavement LCA: methodology, benchmarking and impact reduction.</a:t>
            </a:r>
            <a:endParaRPr lang="en-US" dirty="0"/>
          </a:p>
        </p:txBody>
      </p:sp>
      <p:sp>
        <p:nvSpPr>
          <p:cNvPr id="4" name="Slide Number Placeholder 3"/>
          <p:cNvSpPr>
            <a:spLocks noGrp="1"/>
          </p:cNvSpPr>
          <p:nvPr>
            <p:ph type="sldNum" sz="quarter" idx="10"/>
          </p:nvPr>
        </p:nvSpPr>
        <p:spPr/>
        <p:txBody>
          <a:bodyPr/>
          <a:lstStyle/>
          <a:p>
            <a:fld id="{82345FD7-5B83-4F26-B17C-A198415123DF}"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2188" cy="3602037"/>
          </a:xfrm>
        </p:spPr>
      </p:sp>
      <p:sp>
        <p:nvSpPr>
          <p:cNvPr id="3" name="Notes Placeholder 2"/>
          <p:cNvSpPr>
            <a:spLocks noGrp="1"/>
          </p:cNvSpPr>
          <p:nvPr>
            <p:ph type="body" idx="1"/>
          </p:nvPr>
        </p:nvSpPr>
        <p:spPr/>
        <p:txBody>
          <a:bodyPr>
            <a:normAutofit/>
          </a:bodyPr>
          <a:lstStyle/>
          <a:p>
            <a:r>
              <a:rPr lang="en-US" b="1" dirty="0" smtClean="0">
                <a:latin typeface="Arial" charset="0"/>
                <a:cs typeface="Arial" charset="0"/>
              </a:rPr>
              <a:t>Methodology</a:t>
            </a:r>
          </a:p>
          <a:p>
            <a:r>
              <a:rPr lang="en-US" dirty="0" smtClean="0">
                <a:latin typeface="Arial" charset="0"/>
                <a:cs typeface="Arial" charset="0"/>
              </a:rPr>
              <a:t>The US roadway system is a complex web of approximately 2.6 million miles of public roadways upon which approximately three trillion vehicle miles are traveled every year. US EPA indicates that road transport contributes the most green house gas (GHG) emissions of any transport mode. Additionally, construction and maintenance of these roadways consume energy and resources. For these reasons, there is a growing desire to identify opportunities to reduce GHG emissions during construction, operation and maintenance of roadways. Researchers employed standardized LCA methodology to assess the environmental impact of concrete pavements to encompass the entire life cycle―materials, construction, use, maintenance, and end-of-life. This allowed researchers to quantify cumulative environmental impacts and provide ways to reduce GHG emissions.</a:t>
            </a:r>
            <a:endParaRPr lang="en-US" dirty="0"/>
          </a:p>
        </p:txBody>
      </p:sp>
      <p:sp>
        <p:nvSpPr>
          <p:cNvPr id="4" name="Slide Number Placeholder 3"/>
          <p:cNvSpPr>
            <a:spLocks noGrp="1"/>
          </p:cNvSpPr>
          <p:nvPr>
            <p:ph type="sldNum" sz="quarter" idx="10"/>
          </p:nvPr>
        </p:nvSpPr>
        <p:spPr/>
        <p:txBody>
          <a:bodyPr/>
          <a:lstStyle/>
          <a:p>
            <a:fld id="{82345FD7-5B83-4F26-B17C-A198415123DF}"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077AA20-51CF-450A-8C9B-6CA6B6825D55}"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2188" cy="3602037"/>
          </a:xfrm>
        </p:spPr>
      </p:sp>
      <p:sp>
        <p:nvSpPr>
          <p:cNvPr id="3" name="Notes Placeholder 2"/>
          <p:cNvSpPr>
            <a:spLocks noGrp="1"/>
          </p:cNvSpPr>
          <p:nvPr>
            <p:ph type="body" idx="1"/>
          </p:nvPr>
        </p:nvSpPr>
        <p:spPr/>
        <p:txBody>
          <a:bodyPr>
            <a:normAutofit/>
          </a:bodyPr>
          <a:lstStyle/>
          <a:p>
            <a:r>
              <a:rPr lang="en-US" b="1" dirty="0" smtClean="0">
                <a:latin typeface="Arial" charset="0"/>
                <a:cs typeface="Arial" charset="0"/>
              </a:rPr>
              <a:t>Benchmarking</a:t>
            </a:r>
          </a:p>
          <a:p>
            <a:r>
              <a:rPr lang="en-US" dirty="0" smtClean="0">
                <a:latin typeface="Arial" charset="0"/>
                <a:cs typeface="Arial" charset="0"/>
              </a:rPr>
              <a:t>The LCA methodology was applied to benchmark twelve pavement designs based on FHWA (Federal Highway Administration) roadway classifications ranging from rural local roads to urban interstates.  The designs were developed using </a:t>
            </a:r>
            <a:r>
              <a:rPr lang="en-US" i="1" dirty="0" smtClean="0">
                <a:latin typeface="Arial" charset="0"/>
                <a:cs typeface="Arial" charset="0"/>
              </a:rPr>
              <a:t>1993 AASHTO Method for the Design of Pavement Structures to capture the current state of </a:t>
            </a:r>
            <a:r>
              <a:rPr lang="en-US" dirty="0" smtClean="0">
                <a:latin typeface="Arial" charset="0"/>
                <a:cs typeface="Arial" charset="0"/>
              </a:rPr>
              <a:t>practice used by most government agencies. Global Warming Potential (GWP), measured in terms of carbon dioxide equivalents (CO2e), were determined for each life cycle phase for the 12 pavement designs to quantify the relative importance of each life cycle phase and identify specific strategies to reduce GWP of concrete pavements.</a:t>
            </a:r>
            <a:endParaRPr lang="en-US" dirty="0"/>
          </a:p>
        </p:txBody>
      </p:sp>
      <p:sp>
        <p:nvSpPr>
          <p:cNvPr id="4" name="Slide Number Placeholder 3"/>
          <p:cNvSpPr>
            <a:spLocks noGrp="1"/>
          </p:cNvSpPr>
          <p:nvPr>
            <p:ph type="sldNum" sz="quarter" idx="10"/>
          </p:nvPr>
        </p:nvSpPr>
        <p:spPr/>
        <p:txBody>
          <a:bodyPr/>
          <a:lstStyle/>
          <a:p>
            <a:fld id="{82345FD7-5B83-4F26-B17C-A198415123DF}"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2188" cy="3602037"/>
          </a:xfrm>
        </p:spPr>
      </p:sp>
      <p:sp>
        <p:nvSpPr>
          <p:cNvPr id="3" name="Notes Placeholder 2"/>
          <p:cNvSpPr>
            <a:spLocks noGrp="1"/>
          </p:cNvSpPr>
          <p:nvPr>
            <p:ph type="body" idx="1"/>
          </p:nvPr>
        </p:nvSpPr>
        <p:spPr/>
        <p:txBody>
          <a:bodyPr>
            <a:normAutofit/>
          </a:bodyPr>
          <a:lstStyle/>
          <a:p>
            <a:r>
              <a:rPr lang="en-US" b="1" dirty="0" smtClean="0">
                <a:latin typeface="Arial" charset="0"/>
                <a:cs typeface="Arial" charset="0"/>
              </a:rPr>
              <a:t>Impacts</a:t>
            </a:r>
          </a:p>
          <a:p>
            <a:r>
              <a:rPr lang="en-US" dirty="0" smtClean="0">
                <a:latin typeface="Arial" charset="0"/>
                <a:cs typeface="Arial" charset="0"/>
              </a:rPr>
              <a:t>Results from the research indicate:</a:t>
            </a:r>
          </a:p>
          <a:p>
            <a:r>
              <a:rPr lang="en-US" dirty="0" smtClean="0">
                <a:latin typeface="Arial" charset="0"/>
                <a:cs typeface="Arial" charset="0"/>
              </a:rPr>
              <a:t>-GWP of concrete pavements ranged from 600 tons CO2e/mi (340 Mg CO2e/km) on rural local roads to 11,000 tons CO2e/mi (6,300 Mg CO2e/km) on urban interstates.</a:t>
            </a:r>
          </a:p>
        </p:txBody>
      </p:sp>
      <p:sp>
        <p:nvSpPr>
          <p:cNvPr id="4" name="Slide Number Placeholder 3"/>
          <p:cNvSpPr>
            <a:spLocks noGrp="1"/>
          </p:cNvSpPr>
          <p:nvPr>
            <p:ph type="sldNum" sz="quarter" idx="10"/>
          </p:nvPr>
        </p:nvSpPr>
        <p:spPr/>
        <p:txBody>
          <a:bodyPr/>
          <a:lstStyle/>
          <a:p>
            <a:fld id="{82345FD7-5B83-4F26-B17C-A198415123DF}"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2188" cy="3602037"/>
          </a:xfrm>
        </p:spPr>
      </p:sp>
      <p:sp>
        <p:nvSpPr>
          <p:cNvPr id="3" name="Notes Placeholder 2"/>
          <p:cNvSpPr>
            <a:spLocks noGrp="1"/>
          </p:cNvSpPr>
          <p:nvPr>
            <p:ph type="body" idx="1"/>
          </p:nvPr>
        </p:nvSpPr>
        <p:spPr/>
        <p:txBody>
          <a:bodyPr>
            <a:normAutofit/>
          </a:bodyPr>
          <a:lstStyle/>
          <a:p>
            <a:r>
              <a:rPr lang="en-US" dirty="0" smtClean="0">
                <a:latin typeface="Arial" charset="0"/>
                <a:cs typeface="Arial" charset="0"/>
              </a:rPr>
              <a:t>-GHG emissions from cement production are the largest contributor―45% for urban interstates to 72% for rural local roads</a:t>
            </a:r>
          </a:p>
        </p:txBody>
      </p:sp>
      <p:sp>
        <p:nvSpPr>
          <p:cNvPr id="4" name="Slide Number Placeholder 3"/>
          <p:cNvSpPr>
            <a:spLocks noGrp="1"/>
          </p:cNvSpPr>
          <p:nvPr>
            <p:ph type="sldNum" sz="quarter" idx="10"/>
          </p:nvPr>
        </p:nvSpPr>
        <p:spPr/>
        <p:txBody>
          <a:bodyPr/>
          <a:lstStyle/>
          <a:p>
            <a:fld id="{82345FD7-5B83-4F26-B17C-A198415123DF}"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2188" cy="3602037"/>
          </a:xfrm>
        </p:spPr>
      </p:sp>
      <p:sp>
        <p:nvSpPr>
          <p:cNvPr id="3" name="Notes Placeholder 2"/>
          <p:cNvSpPr>
            <a:spLocks noGrp="1"/>
          </p:cNvSpPr>
          <p:nvPr>
            <p:ph type="body" idx="1"/>
          </p:nvPr>
        </p:nvSpPr>
        <p:spPr/>
        <p:txBody>
          <a:bodyPr>
            <a:normAutofit/>
          </a:bodyPr>
          <a:lstStyle/>
          <a:p>
            <a:r>
              <a:rPr lang="en-US" dirty="0" smtClean="0">
                <a:latin typeface="Arial" charset="0"/>
                <a:cs typeface="Arial" charset="0"/>
              </a:rPr>
              <a:t>- For 9 of 12 pavement designs, the second largest contributor to GWP is fuel consumed from roughness.</a:t>
            </a:r>
            <a:endParaRPr lang="en-US" dirty="0"/>
          </a:p>
        </p:txBody>
      </p:sp>
      <p:sp>
        <p:nvSpPr>
          <p:cNvPr id="4" name="Slide Number Placeholder 3"/>
          <p:cNvSpPr>
            <a:spLocks noGrp="1"/>
          </p:cNvSpPr>
          <p:nvPr>
            <p:ph type="sldNum" sz="quarter" idx="10"/>
          </p:nvPr>
        </p:nvSpPr>
        <p:spPr/>
        <p:txBody>
          <a:bodyPr/>
          <a:lstStyle/>
          <a:p>
            <a:fld id="{82345FD7-5B83-4F26-B17C-A198415123DF}"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2188" cy="3602037"/>
          </a:xfrm>
        </p:spPr>
      </p:sp>
      <p:sp>
        <p:nvSpPr>
          <p:cNvPr id="3" name="Notes Placeholder 2"/>
          <p:cNvSpPr>
            <a:spLocks noGrp="1"/>
          </p:cNvSpPr>
          <p:nvPr>
            <p:ph type="body" idx="1"/>
          </p:nvPr>
        </p:nvSpPr>
        <p:spPr/>
        <p:txBody>
          <a:bodyPr>
            <a:normAutofit/>
          </a:bodyPr>
          <a:lstStyle/>
          <a:p>
            <a:r>
              <a:rPr lang="en-US" dirty="0" smtClean="0">
                <a:latin typeface="Arial" charset="0"/>
                <a:cs typeface="Arial" charset="0"/>
              </a:rPr>
              <a:t>There are a number of potential GHG emissions reduction strategies for concrete pavements that were explored by MIT, and LCA provides guidance for future environmental improvements. Notable results regarding potential reduction strategies include:</a:t>
            </a:r>
          </a:p>
          <a:p>
            <a:r>
              <a:rPr lang="en-US" dirty="0" smtClean="0">
                <a:latin typeface="Arial" charset="0"/>
                <a:cs typeface="Arial" charset="0"/>
              </a:rPr>
              <a:t>- GWP could be reduced by 15% for urban interstates to 36% for local roads by increasing the percentage of fly ash in concrete from 10% to 30%</a:t>
            </a:r>
          </a:p>
          <a:p>
            <a:r>
              <a:rPr lang="en-US" dirty="0" smtClean="0">
                <a:latin typeface="Arial" charset="0"/>
                <a:cs typeface="Arial" charset="0"/>
              </a:rPr>
              <a:t>-Increasing the </a:t>
            </a:r>
            <a:r>
              <a:rPr lang="en-US" dirty="0" err="1" smtClean="0">
                <a:latin typeface="Arial" charset="0"/>
                <a:cs typeface="Arial" charset="0"/>
              </a:rPr>
              <a:t>albedo</a:t>
            </a:r>
            <a:r>
              <a:rPr lang="en-US" dirty="0" smtClean="0">
                <a:latin typeface="Arial" charset="0"/>
                <a:cs typeface="Arial" charset="0"/>
              </a:rPr>
              <a:t> of concrete reduces the urban heat island effect resulting in 43% reduction in GWP</a:t>
            </a:r>
          </a:p>
        </p:txBody>
      </p:sp>
      <p:sp>
        <p:nvSpPr>
          <p:cNvPr id="4" name="Slide Number Placeholder 3"/>
          <p:cNvSpPr>
            <a:spLocks noGrp="1"/>
          </p:cNvSpPr>
          <p:nvPr>
            <p:ph type="sldNum" sz="quarter" idx="10"/>
          </p:nvPr>
        </p:nvSpPr>
        <p:spPr/>
        <p:txBody>
          <a:bodyPr/>
          <a:lstStyle/>
          <a:p>
            <a:fld id="{82345FD7-5B83-4F26-B17C-A198415123DF}"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2188" cy="3602037"/>
          </a:xfrm>
        </p:spPr>
      </p:sp>
      <p:sp>
        <p:nvSpPr>
          <p:cNvPr id="3" name="Notes Placeholder 2"/>
          <p:cNvSpPr>
            <a:spLocks noGrp="1"/>
          </p:cNvSpPr>
          <p:nvPr>
            <p:ph type="body" idx="1"/>
          </p:nvPr>
        </p:nvSpPr>
        <p:spPr/>
        <p:txBody>
          <a:bodyPr>
            <a:normAutofit/>
          </a:bodyPr>
          <a:lstStyle/>
          <a:p>
            <a:r>
              <a:rPr lang="en-US" dirty="0" smtClean="0">
                <a:latin typeface="Arial" charset="0"/>
                <a:cs typeface="Arial" charset="0"/>
              </a:rPr>
              <a:t>-Carbonation through crushing and stockpiling concrete for one year sequestered 28% of initial CO2 released.</a:t>
            </a:r>
          </a:p>
          <a:p>
            <a:r>
              <a:rPr lang="en-US" dirty="0" smtClean="0">
                <a:latin typeface="Arial" charset="0"/>
                <a:cs typeface="Arial" charset="0"/>
              </a:rPr>
              <a:t>-Reducing roughness through extra pavement rehabilitations reduces GWP by 13% for urban interstates but increases GWP for rural local roads by 10%.</a:t>
            </a:r>
          </a:p>
          <a:p>
            <a:endParaRPr lang="en-US" dirty="0"/>
          </a:p>
        </p:txBody>
      </p:sp>
      <p:sp>
        <p:nvSpPr>
          <p:cNvPr id="4" name="Slide Number Placeholder 3"/>
          <p:cNvSpPr>
            <a:spLocks noGrp="1"/>
          </p:cNvSpPr>
          <p:nvPr>
            <p:ph type="sldNum" sz="quarter" idx="10"/>
          </p:nvPr>
        </p:nvSpPr>
        <p:spPr/>
        <p:txBody>
          <a:bodyPr/>
          <a:lstStyle/>
          <a:p>
            <a:fld id="{82345FD7-5B83-4F26-B17C-A198415123DF}"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2188" cy="3602037"/>
          </a:xfrm>
        </p:spPr>
      </p:sp>
      <p:sp>
        <p:nvSpPr>
          <p:cNvPr id="3" name="Notes Placeholder 2"/>
          <p:cNvSpPr>
            <a:spLocks noGrp="1"/>
          </p:cNvSpPr>
          <p:nvPr>
            <p:ph type="body" idx="1"/>
          </p:nvPr>
        </p:nvSpPr>
        <p:spPr/>
        <p:txBody>
          <a:bodyPr>
            <a:normAutofit/>
          </a:bodyPr>
          <a:lstStyle/>
          <a:p>
            <a:r>
              <a:rPr lang="en-US" dirty="0" smtClean="0">
                <a:latin typeface="Arial" charset="0"/>
                <a:cs typeface="Arial" charset="0"/>
              </a:rPr>
              <a:t>Implementing all four strategies could decrease GWP from 38% for urban interstates to 58% for urban local roads</a:t>
            </a:r>
          </a:p>
        </p:txBody>
      </p:sp>
      <p:sp>
        <p:nvSpPr>
          <p:cNvPr id="4" name="Slide Number Placeholder 3"/>
          <p:cNvSpPr>
            <a:spLocks noGrp="1"/>
          </p:cNvSpPr>
          <p:nvPr>
            <p:ph type="sldNum" sz="quarter" idx="10"/>
          </p:nvPr>
        </p:nvSpPr>
        <p:spPr/>
        <p:txBody>
          <a:bodyPr/>
          <a:lstStyle/>
          <a:p>
            <a:fld id="{82345FD7-5B83-4F26-B17C-A198415123DF}"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2188" cy="3602037"/>
          </a:xfrm>
        </p:spPr>
      </p:sp>
      <p:sp>
        <p:nvSpPr>
          <p:cNvPr id="3" name="Notes Placeholder 2"/>
          <p:cNvSpPr>
            <a:spLocks noGrp="1"/>
          </p:cNvSpPr>
          <p:nvPr>
            <p:ph type="body" idx="1"/>
          </p:nvPr>
        </p:nvSpPr>
        <p:spPr/>
        <p:txBody>
          <a:bodyPr>
            <a:normAutofit/>
          </a:bodyPr>
          <a:lstStyle/>
          <a:p>
            <a:r>
              <a:rPr lang="en-US" dirty="0" smtClean="0">
                <a:latin typeface="Arial" charset="0"/>
                <a:cs typeface="Arial" charset="0"/>
              </a:rPr>
              <a:t>Another way to decrease GWP is to provide more cost effective pavement designs using state-of-the-art design methodologies. For example, utilizing </a:t>
            </a:r>
            <a:r>
              <a:rPr lang="en-US" i="1" dirty="0" smtClean="0">
                <a:latin typeface="Arial" charset="0"/>
                <a:cs typeface="Arial" charset="0"/>
              </a:rPr>
              <a:t>AASHTO Mechanistic Empirical Pavement Design Guide (MEPDG) </a:t>
            </a:r>
            <a:r>
              <a:rPr lang="en-US" dirty="0" smtClean="0">
                <a:latin typeface="Arial" charset="0"/>
                <a:cs typeface="Arial" charset="0"/>
              </a:rPr>
              <a:t>in lieu of  </a:t>
            </a:r>
            <a:r>
              <a:rPr lang="en-US" i="1" dirty="0" smtClean="0">
                <a:latin typeface="Arial" charset="0"/>
                <a:cs typeface="Arial" charset="0"/>
              </a:rPr>
              <a:t>1993 AASHTO Design Guide </a:t>
            </a:r>
            <a:r>
              <a:rPr lang="en-US" dirty="0" smtClean="0">
                <a:latin typeface="Arial" charset="0"/>
                <a:cs typeface="Arial" charset="0"/>
              </a:rPr>
              <a:t>could reduce GWP by up to 17% for rural interstates.</a:t>
            </a:r>
          </a:p>
        </p:txBody>
      </p:sp>
      <p:sp>
        <p:nvSpPr>
          <p:cNvPr id="4" name="Slide Number Placeholder 3"/>
          <p:cNvSpPr>
            <a:spLocks noGrp="1"/>
          </p:cNvSpPr>
          <p:nvPr>
            <p:ph type="sldNum" sz="quarter" idx="10"/>
          </p:nvPr>
        </p:nvSpPr>
        <p:spPr/>
        <p:txBody>
          <a:bodyPr/>
          <a:lstStyle/>
          <a:p>
            <a:fld id="{82345FD7-5B83-4F26-B17C-A198415123DF}" type="slidenum">
              <a:rPr lang="en-US" smtClean="0"/>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2188" cy="3602037"/>
          </a:xfrm>
        </p:spPr>
      </p:sp>
      <p:sp>
        <p:nvSpPr>
          <p:cNvPr id="3" name="Notes Placeholder 2"/>
          <p:cNvSpPr>
            <a:spLocks noGrp="1"/>
          </p:cNvSpPr>
          <p:nvPr>
            <p:ph type="body" idx="1"/>
          </p:nvPr>
        </p:nvSpPr>
        <p:spPr/>
        <p:txBody>
          <a:bodyPr>
            <a:normAutofit/>
          </a:bodyPr>
          <a:lstStyle/>
          <a:p>
            <a:r>
              <a:rPr lang="en-US" dirty="0" smtClean="0">
                <a:latin typeface="Arial" charset="0"/>
                <a:cs typeface="Arial" charset="0"/>
              </a:rPr>
              <a:t>Pavement-vehicle interaction (PVI) describes the effect of pavement properties on vehicle fuel consumption. The effect of PVI on fuel consumption over a full life cycle can be significant. Roughness and deflection are the main contributors to higher fuel consumption</a:t>
            </a:r>
          </a:p>
          <a:p>
            <a:endParaRPr lang="en-US" dirty="0" smtClean="0">
              <a:latin typeface="Arial" charset="0"/>
              <a:cs typeface="Arial" charset="0"/>
            </a:endParaRPr>
          </a:p>
          <a:p>
            <a:r>
              <a:rPr lang="en-US" dirty="0" smtClean="0">
                <a:latin typeface="Arial" charset="0"/>
                <a:cs typeface="Arial" charset="0"/>
              </a:rPr>
              <a:t>MIT developed a mechanistic model to draw a relationship between pavement deflection and fuel consumption. It validated the model by comparing results to existing field data. The mechanistic model calculates that an asphalt pavement would need to be 1.6 times thicker than an equivalent concrete pavement to achieve the same fuel consumption.</a:t>
            </a:r>
          </a:p>
        </p:txBody>
      </p:sp>
      <p:sp>
        <p:nvSpPr>
          <p:cNvPr id="4" name="Slide Number Placeholder 3"/>
          <p:cNvSpPr>
            <a:spLocks noGrp="1"/>
          </p:cNvSpPr>
          <p:nvPr>
            <p:ph type="sldNum" sz="quarter" idx="10"/>
          </p:nvPr>
        </p:nvSpPr>
        <p:spPr/>
        <p:txBody>
          <a:bodyPr/>
          <a:lstStyle/>
          <a:p>
            <a:fld id="{82345FD7-5B83-4F26-B17C-A198415123DF}" type="slidenum">
              <a:rPr lang="en-US" smtClean="0"/>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1257300" y="719138"/>
            <a:ext cx="4802188" cy="3602037"/>
          </a:xfrm>
          <a:noFill/>
          <a:ln>
            <a:solidFill>
              <a:srgbClr val="000000"/>
            </a:solidFill>
            <a:miter lim="800000"/>
            <a:headEnd/>
            <a:tailEnd/>
          </a:ln>
        </p:spPr>
      </p:sp>
      <p:sp>
        <p:nvSpPr>
          <p:cNvPr id="3" name="Notes Placeholder 2"/>
          <p:cNvSpPr>
            <a:spLocks noGrp="1"/>
          </p:cNvSpPr>
          <p:nvPr>
            <p:ph type="body" idx="1"/>
          </p:nvPr>
        </p:nvSpPr>
        <p:spPr/>
        <p:txBody>
          <a:bodyPr>
            <a:normAutofit/>
          </a:bodyPr>
          <a:lstStyle/>
          <a:p>
            <a:r>
              <a:rPr lang="en-US" dirty="0" smtClean="0">
                <a:latin typeface="Arial" charset="0"/>
                <a:cs typeface="Arial" charset="0"/>
              </a:rPr>
              <a:t>The full report titled </a:t>
            </a:r>
            <a:r>
              <a:rPr lang="en-US" i="1" dirty="0" smtClean="0">
                <a:latin typeface="Arial" charset="0"/>
                <a:cs typeface="Arial" charset="0"/>
              </a:rPr>
              <a:t>Methods, Impacts, and Opportunities in the Concrete Pavement Life Cycle</a:t>
            </a:r>
            <a:r>
              <a:rPr lang="en-US" dirty="0" smtClean="0">
                <a:latin typeface="Arial" charset="0"/>
                <a:cs typeface="Arial" charset="0"/>
              </a:rPr>
              <a:t> can be downloaded from the MIT Concrete Sustainability Hub web site at http://web.mit.edu/cshub. The Concrete Sustainability Hub is a research center at MIT that was established by the Ready Mixed Concrete (RMC) Research &amp; Education Foundation and the Portland Cement Association (PCA). NRMCA is providing technical input to the research program and helping transfer the research results into practice.</a:t>
            </a:r>
          </a:p>
          <a:p>
            <a:pPr>
              <a:defRPr/>
            </a:pPr>
            <a:endParaRPr lang="en-US" dirty="0" smtClean="0"/>
          </a:p>
        </p:txBody>
      </p:sp>
      <p:sp>
        <p:nvSpPr>
          <p:cNvPr id="4" name="Slide Number Placeholder 3"/>
          <p:cNvSpPr>
            <a:spLocks noGrp="1"/>
          </p:cNvSpPr>
          <p:nvPr>
            <p:ph type="sldNum" sz="quarter" idx="5"/>
          </p:nvPr>
        </p:nvSpPr>
        <p:spPr/>
        <p:txBody>
          <a:bodyPr/>
          <a:lstStyle/>
          <a:p>
            <a:pPr>
              <a:defRPr/>
            </a:pPr>
            <a:fld id="{376CD7CD-B7A2-4A1C-95B0-9C508739E1CF}" type="slidenum">
              <a:rPr lang="en-US" smtClean="0"/>
              <a:pPr>
                <a:defRPr/>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077AA20-51CF-450A-8C9B-6CA6B6825D55}"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2188" cy="3602037"/>
          </a:xfrm>
        </p:spPr>
      </p:sp>
      <p:sp>
        <p:nvSpPr>
          <p:cNvPr id="3" name="Notes Placeholder 2"/>
          <p:cNvSpPr>
            <a:spLocks noGrp="1"/>
          </p:cNvSpPr>
          <p:nvPr>
            <p:ph type="body" idx="1"/>
          </p:nvPr>
        </p:nvSpPr>
        <p:spPr/>
        <p:txBody>
          <a:bodyPr>
            <a:normAutofit/>
          </a:bodyPr>
          <a:lstStyle/>
          <a:p>
            <a:r>
              <a:rPr lang="en-US" dirty="0" smtClean="0"/>
              <a:t>Life-Cycle Cost Analysis (LCCA) is an analytical tool that provides a cost comparison between two or more competing design alternatives that provide equivalent benefits for the project being analyzed.</a:t>
            </a:r>
          </a:p>
          <a:p>
            <a:endParaRPr lang="en-US" dirty="0" smtClean="0"/>
          </a:p>
          <a:p>
            <a:r>
              <a:rPr lang="en-US" dirty="0" smtClean="0"/>
              <a:t>Most LCCAs assume all construction materials have constant real prices. This assumption is the same as assuming that all commodity prices go up with general inflation. When prices rise more (or less) than expected, the projects with larger future costs will be unfairly advantaged (or penalized).</a:t>
            </a:r>
            <a:endParaRPr lang="en-US" dirty="0"/>
          </a:p>
        </p:txBody>
      </p:sp>
      <p:sp>
        <p:nvSpPr>
          <p:cNvPr id="4" name="Slide Number Placeholder 3"/>
          <p:cNvSpPr>
            <a:spLocks noGrp="1"/>
          </p:cNvSpPr>
          <p:nvPr>
            <p:ph type="sldNum" sz="quarter" idx="10"/>
          </p:nvPr>
        </p:nvSpPr>
        <p:spPr/>
        <p:txBody>
          <a:bodyPr/>
          <a:lstStyle/>
          <a:p>
            <a:fld id="{82345FD7-5B83-4F26-B17C-A198415123DF}" type="slidenum">
              <a:rPr lang="en-US" smtClean="0"/>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2188" cy="3602037"/>
          </a:xfrm>
        </p:spPr>
      </p:sp>
      <p:sp>
        <p:nvSpPr>
          <p:cNvPr id="3" name="Notes Placeholder 2"/>
          <p:cNvSpPr>
            <a:spLocks noGrp="1"/>
          </p:cNvSpPr>
          <p:nvPr>
            <p:ph type="body" idx="1"/>
          </p:nvPr>
        </p:nvSpPr>
        <p:spPr/>
        <p:txBody>
          <a:bodyPr>
            <a:normAutofit/>
          </a:bodyPr>
          <a:lstStyle/>
          <a:p>
            <a:r>
              <a:rPr lang="en-US" dirty="0" smtClean="0"/>
              <a:t>Costs are calculated in terms of the Net Present Value (NPV), accounting for initial construction costs and future costs including maintenance, rehabilitation and salvage.</a:t>
            </a:r>
            <a:endParaRPr lang="en-US" dirty="0"/>
          </a:p>
        </p:txBody>
      </p:sp>
      <p:sp>
        <p:nvSpPr>
          <p:cNvPr id="4" name="Slide Number Placeholder 3"/>
          <p:cNvSpPr>
            <a:spLocks noGrp="1"/>
          </p:cNvSpPr>
          <p:nvPr>
            <p:ph type="sldNum" sz="quarter" idx="10"/>
          </p:nvPr>
        </p:nvSpPr>
        <p:spPr/>
        <p:txBody>
          <a:bodyPr/>
          <a:lstStyle/>
          <a:p>
            <a:fld id="{82345FD7-5B83-4F26-B17C-A198415123DF}" type="slidenum">
              <a:rPr lang="en-US" smtClean="0"/>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2188" cy="3602037"/>
          </a:xfrm>
        </p:spPr>
      </p:sp>
      <p:sp>
        <p:nvSpPr>
          <p:cNvPr id="3" name="Notes Placeholder 2"/>
          <p:cNvSpPr>
            <a:spLocks noGrp="1"/>
          </p:cNvSpPr>
          <p:nvPr>
            <p:ph type="body" idx="1"/>
          </p:nvPr>
        </p:nvSpPr>
        <p:spPr/>
        <p:txBody>
          <a:bodyPr>
            <a:normAutofit/>
          </a:bodyPr>
          <a:lstStyle/>
          <a:p>
            <a:r>
              <a:rPr lang="en-US" dirty="0" smtClean="0">
                <a:latin typeface="Arial" charset="0"/>
                <a:cs typeface="Arial" charset="0"/>
              </a:rPr>
              <a:t>Within the LCCA framework, it is important to account for the time value of money so that the NPV of future activities can be determined.</a:t>
            </a:r>
          </a:p>
          <a:p>
            <a:endParaRPr lang="en-US" dirty="0" smtClean="0">
              <a:latin typeface="Arial" charset="0"/>
              <a:cs typeface="Arial" charset="0"/>
            </a:endParaRPr>
          </a:p>
          <a:p>
            <a:r>
              <a:rPr lang="en-US" dirty="0" smtClean="0">
                <a:latin typeface="Arial" charset="0"/>
                <a:cs typeface="Arial" charset="0"/>
              </a:rPr>
              <a:t>In the construction industry the time value of money is typically determined based on the real discount rate which is a function of the anticipated market interest rate less the rate of inflation over the anticipated life of a project. Using the real discount rate implies that the inflation rate of all construction materials matches the general rate of inflation, inferring that the real costs are fixed over time for all building materials.</a:t>
            </a:r>
            <a:endParaRPr lang="en-US" dirty="0"/>
          </a:p>
        </p:txBody>
      </p:sp>
      <p:sp>
        <p:nvSpPr>
          <p:cNvPr id="4" name="Slide Number Placeholder 3"/>
          <p:cNvSpPr>
            <a:spLocks noGrp="1"/>
          </p:cNvSpPr>
          <p:nvPr>
            <p:ph type="sldNum" sz="quarter" idx="10"/>
          </p:nvPr>
        </p:nvSpPr>
        <p:spPr/>
        <p:txBody>
          <a:bodyPr/>
          <a:lstStyle/>
          <a:p>
            <a:fld id="{82345FD7-5B83-4F26-B17C-A198415123DF}" type="slidenum">
              <a:rPr lang="en-US" smtClean="0"/>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2188" cy="3602037"/>
          </a:xfrm>
        </p:spPr>
      </p:sp>
      <p:sp>
        <p:nvSpPr>
          <p:cNvPr id="3" name="Notes Placeholder 2"/>
          <p:cNvSpPr>
            <a:spLocks noGrp="1"/>
          </p:cNvSpPr>
          <p:nvPr>
            <p:ph type="body" idx="1"/>
          </p:nvPr>
        </p:nvSpPr>
        <p:spPr/>
        <p:txBody>
          <a:bodyPr>
            <a:normAutofit/>
          </a:bodyPr>
          <a:lstStyle/>
          <a:p>
            <a:r>
              <a:rPr lang="en-US" dirty="0" smtClean="0">
                <a:latin typeface="Arial" charset="0"/>
                <a:cs typeface="Arial" charset="0"/>
              </a:rPr>
              <a:t>Recent research at the Massachusetts Institute of Technology (MIT) examined historical data on real prices and found that the assumption of constant real costs is inconsistent with historical experience. MIT investigated the historical inflation rates of several construction materials (wood, steel, concrete, and asphalt) and demonstrated that the historical inflation rates for these materials has been quite different (See Figure 1).</a:t>
            </a:r>
          </a:p>
          <a:p>
            <a:endParaRPr lang="en-US" dirty="0"/>
          </a:p>
        </p:txBody>
      </p:sp>
      <p:sp>
        <p:nvSpPr>
          <p:cNvPr id="4" name="Slide Number Placeholder 3"/>
          <p:cNvSpPr>
            <a:spLocks noGrp="1"/>
          </p:cNvSpPr>
          <p:nvPr>
            <p:ph type="sldNum" sz="quarter" idx="10"/>
          </p:nvPr>
        </p:nvSpPr>
        <p:spPr/>
        <p:txBody>
          <a:bodyPr/>
          <a:lstStyle/>
          <a:p>
            <a:fld id="{82345FD7-5B83-4F26-B17C-A198415123DF}" type="slidenum">
              <a:rPr lang="en-US" smtClean="0"/>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2188" cy="3602037"/>
          </a:xfrm>
        </p:spPr>
      </p:sp>
      <p:sp>
        <p:nvSpPr>
          <p:cNvPr id="3" name="Notes Placeholder 2"/>
          <p:cNvSpPr>
            <a:spLocks noGrp="1"/>
          </p:cNvSpPr>
          <p:nvPr>
            <p:ph type="body" idx="1"/>
          </p:nvPr>
        </p:nvSpPr>
        <p:spPr/>
        <p:txBody>
          <a:bodyPr>
            <a:normAutofit/>
          </a:bodyPr>
          <a:lstStyle/>
          <a:p>
            <a:r>
              <a:rPr lang="en-US" dirty="0" smtClean="0">
                <a:latin typeface="Arial" charset="0"/>
                <a:cs typeface="Arial" charset="0"/>
              </a:rPr>
              <a:t>and in the case of asphalt has been highly volatile (See Figure 2).</a:t>
            </a:r>
            <a:endParaRPr lang="en-US" dirty="0"/>
          </a:p>
        </p:txBody>
      </p:sp>
      <p:sp>
        <p:nvSpPr>
          <p:cNvPr id="4" name="Slide Number Placeholder 3"/>
          <p:cNvSpPr>
            <a:spLocks noGrp="1"/>
          </p:cNvSpPr>
          <p:nvPr>
            <p:ph type="sldNum" sz="quarter" idx="10"/>
          </p:nvPr>
        </p:nvSpPr>
        <p:spPr/>
        <p:txBody>
          <a:bodyPr/>
          <a:lstStyle/>
          <a:p>
            <a:fld id="{82345FD7-5B83-4F26-B17C-A198415123DF}" type="slidenum">
              <a:rPr lang="en-US" smtClean="0"/>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2188" cy="3602037"/>
          </a:xfrm>
        </p:spPr>
      </p:sp>
      <p:sp>
        <p:nvSpPr>
          <p:cNvPr id="3" name="Notes Placeholder 2"/>
          <p:cNvSpPr>
            <a:spLocks noGrp="1"/>
          </p:cNvSpPr>
          <p:nvPr>
            <p:ph type="body" idx="1"/>
          </p:nvPr>
        </p:nvSpPr>
        <p:spPr/>
        <p:txBody>
          <a:bodyPr>
            <a:normAutofit/>
          </a:bodyPr>
          <a:lstStyle/>
          <a:p>
            <a:pPr defTabSz="934700" fontAlgn="base">
              <a:spcBef>
                <a:spcPct val="30000"/>
              </a:spcBef>
              <a:spcAft>
                <a:spcPct val="0"/>
              </a:spcAft>
              <a:defRPr/>
            </a:pPr>
            <a:r>
              <a:rPr lang="en-US" dirty="0" smtClean="0">
                <a:latin typeface="Arial" charset="0"/>
                <a:cs typeface="Arial" charset="0"/>
              </a:rPr>
              <a:t>To demonstrate the effect of variable inflation rates, MIT performed a LCCA for an assumed ten-mile, four-lane highway project. A concrete and asphalt alternative were analyzed using standard North Carolina DOT pavement designs and maintenance/rehabilitation strategies. MIT performed a stochastic simulation of 1,000 different LCCA outcomes using a Monte-Carlo simulation and historical inflation rates which generated a variety of different random possible outcomes.</a:t>
            </a:r>
          </a:p>
        </p:txBody>
      </p:sp>
      <p:sp>
        <p:nvSpPr>
          <p:cNvPr id="4" name="Slide Number Placeholder 3"/>
          <p:cNvSpPr>
            <a:spLocks noGrp="1"/>
          </p:cNvSpPr>
          <p:nvPr>
            <p:ph type="sldNum" sz="quarter" idx="10"/>
          </p:nvPr>
        </p:nvSpPr>
        <p:spPr/>
        <p:txBody>
          <a:bodyPr/>
          <a:lstStyle/>
          <a:p>
            <a:fld id="{82345FD7-5B83-4F26-B17C-A198415123DF}" type="slidenum">
              <a:rPr lang="en-US" smtClean="0"/>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2188" cy="3602037"/>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It is likely that the actual costs for concrete maintenance would be lower than those assuming constant real costs (as in a typical LCCA)―in 86% of the simulations the real price of concrete fell over the maintenance period.</a:t>
            </a:r>
          </a:p>
          <a:p>
            <a:pPr>
              <a:buFont typeface="Arial" pitchFamily="34" charset="0"/>
              <a:buChar char="•"/>
            </a:pPr>
            <a:endParaRPr lang="en-US" dirty="0" smtClean="0"/>
          </a:p>
          <a:p>
            <a:pPr>
              <a:buFont typeface="Arial" pitchFamily="34" charset="0"/>
              <a:buChar char="•"/>
            </a:pPr>
            <a:r>
              <a:rPr lang="en-US" dirty="0" smtClean="0"/>
              <a:t>Asphalt inflation is likely to outstrip overall inflation, meaning that an LCCA assuming constant real costs will exaggerate asphalt’s price competitiveness―in 85% of the simulations asphalt’s real price rose over the course of 40 years.</a:t>
            </a:r>
          </a:p>
          <a:p>
            <a:pPr>
              <a:buFont typeface="Arial" pitchFamily="34" charset="0"/>
              <a:buChar char="•"/>
            </a:pPr>
            <a:endParaRPr lang="en-US" dirty="0" smtClean="0"/>
          </a:p>
          <a:p>
            <a:pPr>
              <a:buFont typeface="Arial" pitchFamily="34" charset="0"/>
              <a:buChar char="•"/>
            </a:pPr>
            <a:r>
              <a:rPr lang="en-US" dirty="0" smtClean="0"/>
              <a:t>Based on this analysis, the cost surprise exceeded 4% of the initial projected cost (on a NPV basis) in half of the cases, usually because the asphalt construction turned out to be relatively more expensive than concrete construction.</a:t>
            </a:r>
          </a:p>
        </p:txBody>
      </p:sp>
      <p:sp>
        <p:nvSpPr>
          <p:cNvPr id="4" name="Slide Number Placeholder 3"/>
          <p:cNvSpPr>
            <a:spLocks noGrp="1"/>
          </p:cNvSpPr>
          <p:nvPr>
            <p:ph type="sldNum" sz="quarter" idx="10"/>
          </p:nvPr>
        </p:nvSpPr>
        <p:spPr/>
        <p:txBody>
          <a:bodyPr/>
          <a:lstStyle/>
          <a:p>
            <a:fld id="{82345FD7-5B83-4F26-B17C-A198415123DF}" type="slidenum">
              <a:rPr lang="en-US" smtClean="0"/>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2188" cy="3602037"/>
          </a:xfrm>
        </p:spPr>
      </p:sp>
      <p:sp>
        <p:nvSpPr>
          <p:cNvPr id="3" name="Notes Placeholder 2"/>
          <p:cNvSpPr>
            <a:spLocks noGrp="1"/>
          </p:cNvSpPr>
          <p:nvPr>
            <p:ph type="body" idx="1"/>
          </p:nvPr>
        </p:nvSpPr>
        <p:spPr/>
        <p:txBody>
          <a:bodyPr>
            <a:normAutofit/>
          </a:bodyPr>
          <a:lstStyle/>
          <a:p>
            <a:r>
              <a:rPr lang="en-US" dirty="0" smtClean="0"/>
              <a:t>MIT analyzed the real price behavior of wood, steel, concrete and asphalt using data from the Bureau of Labor Statistics (BLS) for a period of more than 30 years and found: (See slide)</a:t>
            </a:r>
          </a:p>
        </p:txBody>
      </p:sp>
      <p:sp>
        <p:nvSpPr>
          <p:cNvPr id="4" name="Slide Number Placeholder 3"/>
          <p:cNvSpPr>
            <a:spLocks noGrp="1"/>
          </p:cNvSpPr>
          <p:nvPr>
            <p:ph type="sldNum" sz="quarter" idx="10"/>
          </p:nvPr>
        </p:nvSpPr>
        <p:spPr/>
        <p:txBody>
          <a:bodyPr/>
          <a:lstStyle/>
          <a:p>
            <a:fld id="{82345FD7-5B83-4F26-B17C-A198415123DF}" type="slidenum">
              <a:rPr lang="en-US" smtClean="0"/>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2188" cy="3602037"/>
          </a:xfrm>
        </p:spPr>
      </p:sp>
      <p:sp>
        <p:nvSpPr>
          <p:cNvPr id="3" name="Notes Placeholder 2"/>
          <p:cNvSpPr>
            <a:spLocks noGrp="1"/>
          </p:cNvSpPr>
          <p:nvPr>
            <p:ph type="body" idx="1"/>
          </p:nvPr>
        </p:nvSpPr>
        <p:spPr/>
        <p:txBody>
          <a:bodyPr>
            <a:normAutofit/>
          </a:bodyPr>
          <a:lstStyle/>
          <a:p>
            <a:r>
              <a:rPr lang="en-US" dirty="0" smtClean="0"/>
              <a:t>To account for the variable inflation rate of various construction materials, analysts could use an escalation rate to account for the difference in inflation between building materials and the general rate of inflation. MIT conducted another stochastic simulation for 1000 real cost paths for the four basic construction materials over a period of 50 years and found:</a:t>
            </a:r>
            <a:r>
              <a:rPr lang="en-US" baseline="0" dirty="0"/>
              <a:t> </a:t>
            </a:r>
            <a:r>
              <a:rPr lang="en-US" baseline="0" dirty="0" smtClean="0"/>
              <a:t>(See Slide)</a:t>
            </a:r>
            <a:endParaRPr lang="en-US" dirty="0" smtClean="0"/>
          </a:p>
        </p:txBody>
      </p:sp>
      <p:sp>
        <p:nvSpPr>
          <p:cNvPr id="4" name="Slide Number Placeholder 3"/>
          <p:cNvSpPr>
            <a:spLocks noGrp="1"/>
          </p:cNvSpPr>
          <p:nvPr>
            <p:ph type="sldNum" sz="quarter" idx="10"/>
          </p:nvPr>
        </p:nvSpPr>
        <p:spPr/>
        <p:txBody>
          <a:bodyPr/>
          <a:lstStyle/>
          <a:p>
            <a:fld id="{82345FD7-5B83-4F26-B17C-A198415123DF}" type="slidenum">
              <a:rPr lang="en-US" smtClean="0"/>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2188" cy="3602037"/>
          </a:xfrm>
        </p:spPr>
      </p:sp>
      <p:sp>
        <p:nvSpPr>
          <p:cNvPr id="3" name="Notes Placeholder 2"/>
          <p:cNvSpPr>
            <a:spLocks noGrp="1"/>
          </p:cNvSpPr>
          <p:nvPr>
            <p:ph type="body" idx="1"/>
          </p:nvPr>
        </p:nvSpPr>
        <p:spPr/>
        <p:txBody>
          <a:bodyPr>
            <a:normAutofit/>
          </a:bodyPr>
          <a:lstStyle/>
          <a:p>
            <a:r>
              <a:rPr lang="en-US" dirty="0" smtClean="0"/>
              <a:t>LCCA for road construction is used to determine which pavement design is most cost effective over the analysis period. For LCCA to be reliable, both the engineering inputs and the economic inputs need to accurately reflect the future performance and the time value of money. Current practice assumes that the inflation rate for all materials is the same; however, MIT has demonstrated that this is not the case and determined:</a:t>
            </a:r>
          </a:p>
          <a:p>
            <a:endParaRPr lang="en-US" dirty="0" smtClean="0"/>
          </a:p>
          <a:p>
            <a:pPr>
              <a:buFont typeface="Arial" pitchFamily="34" charset="0"/>
              <a:buChar char="•"/>
            </a:pPr>
            <a:r>
              <a:rPr lang="en-US" dirty="0" smtClean="0"/>
              <a:t>Asphalt’s 40-year historical inflation rate is 2% to 4% higher than that of concrete</a:t>
            </a:r>
          </a:p>
          <a:p>
            <a:pPr>
              <a:buFont typeface="Arial" pitchFamily="34" charset="0"/>
              <a:buChar char="•"/>
            </a:pPr>
            <a:endParaRPr lang="en-US" dirty="0" smtClean="0"/>
          </a:p>
          <a:p>
            <a:pPr>
              <a:buFont typeface="Arial" pitchFamily="34" charset="0"/>
              <a:buChar char="•"/>
            </a:pPr>
            <a:r>
              <a:rPr lang="en-US" dirty="0" smtClean="0"/>
              <a:t>There is sufficient historical and forecasting evidence that demonstrates this difference will continue in the future</a:t>
            </a:r>
          </a:p>
          <a:p>
            <a:endParaRPr lang="en-US" dirty="0"/>
          </a:p>
        </p:txBody>
      </p:sp>
      <p:sp>
        <p:nvSpPr>
          <p:cNvPr id="4" name="Slide Number Placeholder 3"/>
          <p:cNvSpPr>
            <a:spLocks noGrp="1"/>
          </p:cNvSpPr>
          <p:nvPr>
            <p:ph type="sldNum" sz="quarter" idx="10"/>
          </p:nvPr>
        </p:nvSpPr>
        <p:spPr/>
        <p:txBody>
          <a:bodyPr/>
          <a:lstStyle/>
          <a:p>
            <a:fld id="{82345FD7-5B83-4F26-B17C-A198415123DF}" type="slidenum">
              <a:rPr lang="en-US" smtClean="0"/>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077AA20-51CF-450A-8C9B-6CA6B6825D55}" type="slidenum">
              <a:rPr lang="en-US" smtClean="0"/>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2188" cy="3602037"/>
          </a:xfrm>
        </p:spPr>
      </p:sp>
      <p:sp>
        <p:nvSpPr>
          <p:cNvPr id="3" name="Notes Placeholder 2"/>
          <p:cNvSpPr>
            <a:spLocks noGrp="1"/>
          </p:cNvSpPr>
          <p:nvPr>
            <p:ph type="body" idx="1"/>
          </p:nvPr>
        </p:nvSpPr>
        <p:spPr/>
        <p:txBody>
          <a:bodyPr>
            <a:normAutofit/>
          </a:bodyPr>
          <a:lstStyle/>
          <a:p>
            <a:r>
              <a:rPr lang="en-US" dirty="0" smtClean="0"/>
              <a:t>Recommendations for improving LCCA for construction material selection include:</a:t>
            </a:r>
            <a:r>
              <a:rPr lang="en-US" baseline="0" dirty="0"/>
              <a:t> </a:t>
            </a:r>
            <a:r>
              <a:rPr lang="en-US" baseline="0" dirty="0" smtClean="0"/>
              <a:t>(See Slide)</a:t>
            </a:r>
            <a:endParaRPr lang="en-US" dirty="0" smtClean="0"/>
          </a:p>
        </p:txBody>
      </p:sp>
      <p:sp>
        <p:nvSpPr>
          <p:cNvPr id="4" name="Slide Number Placeholder 3"/>
          <p:cNvSpPr>
            <a:spLocks noGrp="1"/>
          </p:cNvSpPr>
          <p:nvPr>
            <p:ph type="sldNum" sz="quarter" idx="10"/>
          </p:nvPr>
        </p:nvSpPr>
        <p:spPr/>
        <p:txBody>
          <a:bodyPr/>
          <a:lstStyle/>
          <a:p>
            <a:fld id="{82345FD7-5B83-4F26-B17C-A198415123DF}" type="slidenum">
              <a:rPr lang="en-US" smtClean="0"/>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1257300" y="719138"/>
            <a:ext cx="4802188" cy="3602037"/>
          </a:xfrm>
          <a:noFill/>
          <a:ln>
            <a:solidFill>
              <a:srgbClr val="000000"/>
            </a:solidFill>
            <a:miter lim="800000"/>
            <a:headEnd/>
            <a:tailEnd/>
          </a:ln>
        </p:spPr>
      </p:sp>
      <p:sp>
        <p:nvSpPr>
          <p:cNvPr id="3" name="Notes Placeholder 2"/>
          <p:cNvSpPr>
            <a:spLocks noGrp="1"/>
          </p:cNvSpPr>
          <p:nvPr>
            <p:ph type="body" idx="1"/>
          </p:nvPr>
        </p:nvSpPr>
        <p:spPr/>
        <p:txBody>
          <a:bodyPr>
            <a:normAutofit/>
          </a:bodyPr>
          <a:lstStyle/>
          <a:p>
            <a:r>
              <a:rPr lang="en-US" dirty="0" smtClean="0">
                <a:latin typeface="Arial" charset="0"/>
                <a:cs typeface="Arial" charset="0"/>
              </a:rPr>
              <a:t>The full report titled </a:t>
            </a:r>
            <a:r>
              <a:rPr lang="en-US" i="1" dirty="0" smtClean="0">
                <a:latin typeface="Arial" charset="0"/>
                <a:cs typeface="Arial" charset="0"/>
              </a:rPr>
              <a:t>The Effects of Inflation and Its Volatility on the Choice of Construction Alternatives</a:t>
            </a:r>
            <a:r>
              <a:rPr lang="en-US" dirty="0" smtClean="0">
                <a:latin typeface="Arial" charset="0"/>
                <a:cs typeface="Arial" charset="0"/>
              </a:rPr>
              <a:t> can be downloaded from the MIT Concrete Sustainability Hub web site at http://web.mit.edu/cshub. The Concrete Sustainability Hub is a research center at MIT that was established by the Ready Mixed Concrete (RMC) Research &amp; Education Foundation and the Portland Cement Association (PCA). NRMCA is providing technical input to the research program and helping transfer the research results into practice.</a:t>
            </a:r>
          </a:p>
          <a:p>
            <a:pPr>
              <a:defRPr/>
            </a:pPr>
            <a:endParaRPr lang="en-US" dirty="0" smtClean="0"/>
          </a:p>
        </p:txBody>
      </p:sp>
      <p:sp>
        <p:nvSpPr>
          <p:cNvPr id="4" name="Slide Number Placeholder 3"/>
          <p:cNvSpPr>
            <a:spLocks noGrp="1"/>
          </p:cNvSpPr>
          <p:nvPr>
            <p:ph type="sldNum" sz="quarter" idx="5"/>
          </p:nvPr>
        </p:nvSpPr>
        <p:spPr/>
        <p:txBody>
          <a:bodyPr/>
          <a:lstStyle/>
          <a:p>
            <a:pPr>
              <a:defRPr/>
            </a:pPr>
            <a:fld id="{376CD7CD-B7A2-4A1C-95B0-9C508739E1CF}" type="slidenum">
              <a:rPr lang="en-US" smtClean="0"/>
              <a:pPr>
                <a:defRPr/>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077AA20-51CF-450A-8C9B-6CA6B6825D55}" type="slidenum">
              <a:rPr lang="en-US" smtClean="0"/>
              <a:pPr/>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077AA20-51CF-450A-8C9B-6CA6B6825D55}" type="slidenum">
              <a:rPr lang="en-US" smtClean="0"/>
              <a:pPr/>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077AA20-51CF-450A-8C9B-6CA6B6825D55}" type="slidenum">
              <a:rPr lang="en-US" smtClean="0"/>
              <a:pPr/>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077AA20-51CF-450A-8C9B-6CA6B6825D55}" type="slidenum">
              <a:rPr lang="en-US" smtClean="0"/>
              <a:pPr/>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077AA20-51CF-450A-8C9B-6CA6B6825D55}" type="slidenum">
              <a:rPr lang="en-US" smtClean="0"/>
              <a:pPr/>
              <a:t>66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077AA20-51CF-450A-8C9B-6CA6B6825D55}" type="slidenum">
              <a:rPr lang="en-US" smtClean="0"/>
              <a:pPr/>
              <a:t>67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077AA20-51CF-450A-8C9B-6CA6B6825D55}" type="slidenum">
              <a:rPr lang="en-US" smtClean="0"/>
              <a:pPr/>
              <a:t>68</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077AA20-51CF-450A-8C9B-6CA6B6825D55}" type="slidenum">
              <a:rPr lang="en-US" smtClean="0"/>
              <a:pPr/>
              <a:t>69</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077AA20-51CF-450A-8C9B-6CA6B6825D55}" type="slidenum">
              <a:rPr lang="en-US" smtClean="0"/>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xfrm>
            <a:off x="1550988" y="720725"/>
            <a:ext cx="4273550" cy="3205163"/>
          </a:xfrm>
          <a:ln/>
        </p:spPr>
      </p:sp>
      <p:sp>
        <p:nvSpPr>
          <p:cNvPr id="13315" name="Notes Placeholder 2"/>
          <p:cNvSpPr>
            <a:spLocks noGrp="1"/>
          </p:cNvSpPr>
          <p:nvPr>
            <p:ph type="body" idx="1"/>
          </p:nvPr>
        </p:nvSpPr>
        <p:spPr>
          <a:xfrm>
            <a:off x="731520" y="4285128"/>
            <a:ext cx="5852160" cy="4595981"/>
          </a:xfrm>
          <a:noFill/>
          <a:ln/>
        </p:spPr>
        <p:txBody>
          <a:bodyPr/>
          <a:lstStyle/>
          <a:p>
            <a:pPr>
              <a:defRPr/>
            </a:pPr>
            <a:r>
              <a:rPr lang="en-US" dirty="0" smtClean="0">
                <a:latin typeface="Arial" pitchFamily="34" charset="0"/>
                <a:cs typeface="Arial" pitchFamily="34" charset="0"/>
              </a:rPr>
              <a:t>Using the groundbreaking research of the MIT Concrete Sustainability Hub, NRMCA’s key goal is to help you produce tangible results</a:t>
            </a:r>
            <a:r>
              <a:rPr lang="en-US" baseline="0" dirty="0" smtClean="0">
                <a:latin typeface="Arial" pitchFamily="34" charset="0"/>
                <a:cs typeface="Arial" pitchFamily="34" charset="0"/>
              </a:rPr>
              <a:t> establishing the use of concrete as the building material of choice for construction and paving.</a:t>
            </a:r>
            <a:endParaRPr lang="en-US" dirty="0" smtClean="0">
              <a:latin typeface="Arial" pitchFamily="34" charset="0"/>
              <a:cs typeface="Arial" pitchFamily="34" charset="0"/>
            </a:endParaRPr>
          </a:p>
          <a:p>
            <a:pPr defTabSz="948507">
              <a:defRPr/>
            </a:pPr>
            <a:endParaRPr lang="en-US" baseline="0" dirty="0" smtClean="0">
              <a:latin typeface="Arial" pitchFamily="34" charset="0"/>
              <a:cs typeface="Arial" pitchFamily="34" charset="0"/>
            </a:endParaRPr>
          </a:p>
          <a:p>
            <a:pPr defTabSz="948507">
              <a:defRPr/>
            </a:pPr>
            <a:r>
              <a:rPr lang="en-US" baseline="0" dirty="0" smtClean="0">
                <a:latin typeface="Arial" pitchFamily="34" charset="0"/>
                <a:cs typeface="Arial" pitchFamily="34" charset="0"/>
              </a:rPr>
              <a:t>To accomplish this task, I’m going to discuss tools NRMCA has, and examples so you can build an advocacy campaign s</a:t>
            </a:r>
            <a:r>
              <a:rPr lang="en-US" dirty="0" smtClean="0">
                <a:latin typeface="Arial" pitchFamily="34" charset="0"/>
                <a:cs typeface="Arial" pitchFamily="34" charset="0"/>
              </a:rPr>
              <a:t>etting the standard in quantifying the cradle-to-grave economic and environmental costs of building and paving materials.  These tools will provide essential </a:t>
            </a:r>
            <a:endParaRPr lang="en-US" baseline="0" dirty="0" smtClean="0">
              <a:latin typeface="Arial" pitchFamily="34" charset="0"/>
              <a:cs typeface="Arial" pitchFamily="34" charset="0"/>
            </a:endParaRPr>
          </a:p>
          <a:p>
            <a:pPr defTabSz="948507">
              <a:defRPr/>
            </a:pPr>
            <a:endParaRPr lang="en-US" baseline="0" dirty="0" smtClean="0">
              <a:latin typeface="Arial" pitchFamily="34" charset="0"/>
              <a:cs typeface="Arial" pitchFamily="34" charset="0"/>
            </a:endParaRPr>
          </a:p>
          <a:p>
            <a:pPr defTabSz="948507">
              <a:defRPr/>
            </a:pPr>
            <a:r>
              <a:rPr lang="en-US" baseline="0" dirty="0" smtClean="0">
                <a:latin typeface="Arial" pitchFamily="34" charset="0"/>
                <a:cs typeface="Arial" pitchFamily="34" charset="0"/>
              </a:rPr>
              <a:t>I will also address how to identify key government officials on the state and local level to help you along in your efforts.  </a:t>
            </a:r>
          </a:p>
          <a:p>
            <a:pPr defTabSz="948507">
              <a:defRPr/>
            </a:pPr>
            <a:endParaRPr lang="en-US" baseline="0" dirty="0" smtClean="0">
              <a:latin typeface="Arial" pitchFamily="34" charset="0"/>
              <a:cs typeface="Arial" pitchFamily="34" charset="0"/>
            </a:endParaRPr>
          </a:p>
          <a:p>
            <a:pPr defTabSz="948507">
              <a:defRPr/>
            </a:pPr>
            <a:r>
              <a:rPr lang="en-US" dirty="0" smtClean="0">
                <a:latin typeface="Arial" pitchFamily="34" charset="0"/>
                <a:cs typeface="Arial" pitchFamily="34" charset="0"/>
              </a:rPr>
              <a:t>The information provided will</a:t>
            </a:r>
            <a:r>
              <a:rPr lang="en-US" baseline="0" dirty="0" smtClean="0">
                <a:latin typeface="Arial" pitchFamily="34" charset="0"/>
                <a:cs typeface="Arial" pitchFamily="34" charset="0"/>
              </a:rPr>
              <a:t> help you articulate and </a:t>
            </a:r>
            <a:r>
              <a:rPr lang="en-US" dirty="0" smtClean="0">
                <a:latin typeface="Arial" pitchFamily="34" charset="0"/>
                <a:cs typeface="Arial" pitchFamily="34" charset="0"/>
              </a:rPr>
              <a:t>demonstrate the transparency and long-term savings that the life-cycle approach to budgeting entails.  We will provide the easiest advocacy/grassroots materials to identify the best strategy to achieve the shared goal of increasing market share for the ready mixed concrete industry.</a:t>
            </a:r>
          </a:p>
          <a:p>
            <a:pPr defTabSz="948507">
              <a:defRPr/>
            </a:pPr>
            <a:endParaRPr lang="en-US" baseline="0" dirty="0" smtClean="0">
              <a:latin typeface="Arial" pitchFamily="34" charset="0"/>
              <a:cs typeface="Arial" pitchFamily="34" charset="0"/>
            </a:endParaRPr>
          </a:p>
        </p:txBody>
      </p:sp>
      <p:sp>
        <p:nvSpPr>
          <p:cNvPr id="13316" name="Slide Number Placeholder 3"/>
          <p:cNvSpPr>
            <a:spLocks noGrp="1"/>
          </p:cNvSpPr>
          <p:nvPr>
            <p:ph type="sldNum" sz="quarter" idx="5"/>
          </p:nvPr>
        </p:nvSpPr>
        <p:spPr>
          <a:noFill/>
        </p:spPr>
        <p:txBody>
          <a:bodyPr/>
          <a:lstStyle/>
          <a:p>
            <a:pPr defTabSz="968127"/>
            <a:fld id="{E0777E96-8F59-4DF5-8829-80DED1FE8759}" type="slidenum">
              <a:rPr lang="en-US" smtClean="0">
                <a:latin typeface="Arial" pitchFamily="34" charset="0"/>
                <a:cs typeface="Arial" pitchFamily="34" charset="0"/>
              </a:rPr>
              <a:pPr defTabSz="968127"/>
              <a:t>70</a:t>
            </a:fld>
            <a:endParaRPr lang="en-US" dirty="0" smtClean="0">
              <a:latin typeface="Arial" pitchFamily="34" charset="0"/>
              <a:cs typeface="Arial"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Beginning</a:t>
            </a:r>
            <a:r>
              <a:rPr lang="en-US" baseline="0" dirty="0" smtClean="0"/>
              <a:t> your discovery.</a:t>
            </a:r>
          </a:p>
          <a:p>
            <a:endParaRPr lang="en-US" baseline="0" dirty="0" smtClean="0"/>
          </a:p>
          <a:p>
            <a:r>
              <a:rPr lang="en-US" baseline="0" dirty="0" smtClean="0"/>
              <a:t>What is the issue?  Is it a state or local level issue that requires attention?  Can the issue be improved by incorporating simple Life Cycle Assessment or Life-Cycle Cost Analysis to help maximize government investment that has a long-lasting environmental and economic impact.   </a:t>
            </a:r>
          </a:p>
          <a:p>
            <a:endParaRPr lang="en-US" baseline="0" dirty="0" smtClean="0"/>
          </a:p>
          <a:p>
            <a:r>
              <a:rPr lang="en-US" dirty="0" smtClean="0"/>
              <a:t>Identify the obstacle to your participation in projects</a:t>
            </a:r>
          </a:p>
          <a:p>
            <a:pPr lvl="1"/>
            <a:r>
              <a:rPr lang="en-US" dirty="0" smtClean="0"/>
              <a:t>rule, statute or bureaucracy </a:t>
            </a:r>
          </a:p>
          <a:p>
            <a:pPr lvl="1"/>
            <a:endParaRPr lang="en-US" dirty="0" smtClean="0"/>
          </a:p>
          <a:p>
            <a:r>
              <a:rPr lang="en-US" dirty="0" smtClean="0"/>
              <a:t>How to identify fixing the problem</a:t>
            </a:r>
          </a:p>
          <a:p>
            <a:pPr lvl="1"/>
            <a:r>
              <a:rPr lang="en-US" dirty="0" smtClean="0"/>
              <a:t>Creating a new law</a:t>
            </a:r>
          </a:p>
          <a:p>
            <a:pPr lvl="1"/>
            <a:r>
              <a:rPr lang="en-US" dirty="0" smtClean="0"/>
              <a:t>Creating a new regulation</a:t>
            </a:r>
          </a:p>
          <a:p>
            <a:pPr lvl="1"/>
            <a:r>
              <a:rPr lang="en-US" dirty="0" smtClean="0"/>
              <a:t>Creating an executive order</a:t>
            </a:r>
          </a:p>
          <a:p>
            <a:pPr lvl="1"/>
            <a:r>
              <a:rPr lang="en-US" dirty="0" smtClean="0"/>
              <a:t>Creating or working with a commission</a:t>
            </a:r>
          </a:p>
          <a:p>
            <a:pPr lvl="1"/>
            <a:r>
              <a:rPr lang="en-US" dirty="0" smtClean="0"/>
              <a:t>Amending current law</a:t>
            </a:r>
          </a:p>
          <a:p>
            <a:pPr lvl="1"/>
            <a:r>
              <a:rPr lang="en-US" dirty="0" smtClean="0"/>
              <a:t>Amending</a:t>
            </a:r>
            <a:r>
              <a:rPr lang="en-US" baseline="0" dirty="0" smtClean="0"/>
              <a:t> standard operating procedures</a:t>
            </a:r>
            <a:endParaRPr lang="en-US" dirty="0" smtClean="0"/>
          </a:p>
          <a:p>
            <a:endParaRPr lang="en-US" dirty="0"/>
          </a:p>
        </p:txBody>
      </p:sp>
      <p:sp>
        <p:nvSpPr>
          <p:cNvPr id="4" name="Slide Number Placeholder 3"/>
          <p:cNvSpPr>
            <a:spLocks noGrp="1"/>
          </p:cNvSpPr>
          <p:nvPr>
            <p:ph type="sldNum" sz="quarter" idx="10"/>
          </p:nvPr>
        </p:nvSpPr>
        <p:spPr/>
        <p:txBody>
          <a:bodyPr/>
          <a:lstStyle/>
          <a:p>
            <a:fld id="{2077AA20-51CF-450A-8C9B-6CA6B6825D55}" type="slidenum">
              <a:rPr lang="en-US" smtClean="0"/>
              <a:pPr/>
              <a:t>71</a:t>
            </a:fld>
            <a:endParaRPr lang="en-US"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Much more intense because it’s more personalized.</a:t>
            </a:r>
          </a:p>
          <a:p>
            <a:endParaRPr lang="en-US" dirty="0" smtClean="0"/>
          </a:p>
          <a:p>
            <a:r>
              <a:rPr lang="en-US" dirty="0" smtClean="0"/>
              <a:t>Town x – local codes, town council, member of board of burgesses (whatever town,</a:t>
            </a:r>
            <a:r>
              <a:rPr lang="en-US" baseline="0" dirty="0" smtClean="0"/>
              <a:t> county board of supervisors and someone represents them there as well.  Develop relationships, invite them to your facility, start with a sit down to give them a practical way to interpret MIT and insert it into local codes.  Give a plant tour </a:t>
            </a:r>
          </a:p>
          <a:p>
            <a:endParaRPr lang="en-US" baseline="0" dirty="0" smtClean="0"/>
          </a:p>
          <a:p>
            <a:r>
              <a:rPr lang="en-US" baseline="0" dirty="0" smtClean="0"/>
              <a:t>Local official, mayor, state rep, state senator, Government Official and Governor.</a:t>
            </a:r>
          </a:p>
          <a:p>
            <a:endParaRPr lang="en-US" baseline="0" dirty="0" smtClean="0"/>
          </a:p>
          <a:p>
            <a:r>
              <a:rPr lang="en-US" baseline="0" dirty="0" smtClean="0"/>
              <a:t>Build relationships.</a:t>
            </a:r>
            <a:endParaRPr lang="en-US" dirty="0" smtClean="0"/>
          </a:p>
        </p:txBody>
      </p:sp>
      <p:sp>
        <p:nvSpPr>
          <p:cNvPr id="4" name="Slide Number Placeholder 3"/>
          <p:cNvSpPr>
            <a:spLocks noGrp="1"/>
          </p:cNvSpPr>
          <p:nvPr>
            <p:ph type="sldNum" sz="quarter" idx="10"/>
          </p:nvPr>
        </p:nvSpPr>
        <p:spPr/>
        <p:txBody>
          <a:bodyPr/>
          <a:lstStyle/>
          <a:p>
            <a:fld id="{2077AA20-51CF-450A-8C9B-6CA6B6825D55}" type="slidenum">
              <a:rPr lang="en-US" smtClean="0"/>
              <a:pPr/>
              <a:t>72</a:t>
            </a:fld>
            <a:endParaRPr lang="en-US"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a:ln/>
        </p:spPr>
        <p:txBody>
          <a:bodyPr/>
          <a:lstStyle/>
          <a:p>
            <a:pPr defTabSz="948507">
              <a:defRPr/>
            </a:pPr>
            <a:r>
              <a:rPr lang="en-US" dirty="0" smtClean="0">
                <a:latin typeface="Arial" pitchFamily="34" charset="0"/>
                <a:cs typeface="Arial" pitchFamily="34" charset="0"/>
              </a:rPr>
              <a:t>In order for you to produce tangible results we will provide the ‘basics’ for running an effective advocacy/grassroots campaign</a:t>
            </a:r>
          </a:p>
          <a:p>
            <a:endParaRPr lang="en-US" dirty="0" smtClean="0">
              <a:latin typeface="Arial" pitchFamily="34" charset="0"/>
              <a:cs typeface="Arial" pitchFamily="34" charset="0"/>
            </a:endParaRPr>
          </a:p>
        </p:txBody>
      </p:sp>
      <p:sp>
        <p:nvSpPr>
          <p:cNvPr id="14340" name="Slide Number Placeholder 3"/>
          <p:cNvSpPr>
            <a:spLocks noGrp="1"/>
          </p:cNvSpPr>
          <p:nvPr>
            <p:ph type="sldNum" sz="quarter" idx="5"/>
          </p:nvPr>
        </p:nvSpPr>
        <p:spPr>
          <a:noFill/>
        </p:spPr>
        <p:txBody>
          <a:bodyPr/>
          <a:lstStyle/>
          <a:p>
            <a:pPr defTabSz="968127"/>
            <a:fld id="{978E4D02-F793-46B9-A7CA-D5B4F14C7D95}" type="slidenum">
              <a:rPr lang="en-US" smtClean="0">
                <a:latin typeface="Arial" pitchFamily="34" charset="0"/>
                <a:cs typeface="Arial" pitchFamily="34" charset="0"/>
              </a:rPr>
              <a:pPr defTabSz="968127"/>
              <a:t>73</a:t>
            </a:fld>
            <a:endParaRPr lang="en-US" dirty="0" smtClean="0">
              <a:latin typeface="Arial" pitchFamily="34" charset="0"/>
              <a:cs typeface="Arial" pitchFamily="34"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noFill/>
          <a:ln/>
        </p:spPr>
        <p:txBody>
          <a:bodyPr/>
          <a:lstStyle/>
          <a:p>
            <a:pPr defTabSz="948507">
              <a:defRPr/>
            </a:pPr>
            <a:r>
              <a:rPr lang="en-US" dirty="0" smtClean="0">
                <a:latin typeface="Arial" pitchFamily="34" charset="0"/>
                <a:cs typeface="Arial" pitchFamily="34" charset="0"/>
              </a:rPr>
              <a:t>The MIT LCA Research Advocacy/Grassroots Website has</a:t>
            </a:r>
            <a:r>
              <a:rPr lang="en-US" baseline="0" dirty="0" smtClean="0">
                <a:latin typeface="Arial" pitchFamily="34" charset="0"/>
                <a:cs typeface="Arial" pitchFamily="34" charset="0"/>
              </a:rPr>
              <a:t> </a:t>
            </a:r>
            <a:r>
              <a:rPr lang="en-US" dirty="0" smtClean="0">
                <a:latin typeface="Arial" pitchFamily="34" charset="0"/>
                <a:cs typeface="Arial" pitchFamily="34" charset="0"/>
              </a:rPr>
              <a:t>been modeled after NRMCA’s advocacy and grassroots website.  The</a:t>
            </a:r>
            <a:r>
              <a:rPr lang="en-US" baseline="0" dirty="0" smtClean="0">
                <a:latin typeface="Arial" pitchFamily="34" charset="0"/>
                <a:cs typeface="Arial" pitchFamily="34" charset="0"/>
              </a:rPr>
              <a:t> links provide an </a:t>
            </a:r>
            <a:r>
              <a:rPr lang="en-US" dirty="0" smtClean="0">
                <a:latin typeface="Arial" pitchFamily="34" charset="0"/>
                <a:cs typeface="Arial" pitchFamily="34" charset="0"/>
              </a:rPr>
              <a:t>easy “click here” style format allowing you to flip from one page to the next in order to research various topics simultaneously.  Overall, the website is</a:t>
            </a:r>
            <a:r>
              <a:rPr lang="en-US" baseline="0" dirty="0" smtClean="0">
                <a:latin typeface="Arial" pitchFamily="34" charset="0"/>
                <a:cs typeface="Arial" pitchFamily="34" charset="0"/>
              </a:rPr>
              <a:t> </a:t>
            </a:r>
            <a:r>
              <a:rPr lang="en-US" dirty="0" smtClean="0">
                <a:latin typeface="Arial" pitchFamily="34" charset="0"/>
                <a:cs typeface="Arial" pitchFamily="34" charset="0"/>
              </a:rPr>
              <a:t>a one-stop shop for all of your advocacy needs.  The website provides advocacy and grassroots materials to help you educate and effectively lobby your state and local officials on the importance of incorporating life-cycle budgeting into major infrastructure and building projects.  The MIT LCA Advocacy/Grassroots Website was designed to highlight the groundbreaking research of the MIT Concrete Sustainability Hub, which will set the standard in quantifying the cradle-to-grave economic and environmental costs of building and paving materials.  The information provided will help you produce tangible results demonstrating the transparency and long-term savings that the life-cycle approach to budgeting entails.  It</a:t>
            </a:r>
            <a:r>
              <a:rPr lang="en-US" baseline="0" dirty="0" smtClean="0">
                <a:latin typeface="Arial" pitchFamily="34" charset="0"/>
                <a:cs typeface="Arial" pitchFamily="34" charset="0"/>
              </a:rPr>
              <a:t> provides the </a:t>
            </a:r>
            <a:r>
              <a:rPr lang="en-US" dirty="0" smtClean="0">
                <a:latin typeface="Arial" pitchFamily="34" charset="0"/>
                <a:cs typeface="Arial" pitchFamily="34" charset="0"/>
              </a:rPr>
              <a:t>easiest advocacy/grassroots materials to identify the best strategy to achieve the shared goal of increasing market share for the ready mixed concrete industry. I</a:t>
            </a:r>
            <a:r>
              <a:rPr lang="en-US" baseline="0" dirty="0" smtClean="0">
                <a:latin typeface="Arial" pitchFamily="34" charset="0"/>
                <a:cs typeface="Arial" pitchFamily="34" charset="0"/>
              </a:rPr>
              <a:t> highly recommend using the website for discovery and research while you development your local strategy. </a:t>
            </a:r>
            <a:endParaRPr lang="en-US" dirty="0" smtClean="0">
              <a:latin typeface="Arial" pitchFamily="34" charset="0"/>
              <a:cs typeface="Arial" pitchFamily="34" charset="0"/>
            </a:endParaRPr>
          </a:p>
          <a:p>
            <a:pPr defTabSz="948507">
              <a:defRPr/>
            </a:pPr>
            <a:endParaRPr lang="en-US" dirty="0" smtClean="0">
              <a:latin typeface="Arial" pitchFamily="34" charset="0"/>
              <a:cs typeface="Arial" pitchFamily="34" charset="0"/>
            </a:endParaRPr>
          </a:p>
          <a:p>
            <a:pPr defTabSz="948507">
              <a:defRPr/>
            </a:pPr>
            <a:r>
              <a:rPr lang="en-US" dirty="0" smtClean="0">
                <a:latin typeface="Arial" pitchFamily="34" charset="0"/>
                <a:cs typeface="Arial" pitchFamily="34" charset="0"/>
              </a:rPr>
              <a:t>For</a:t>
            </a:r>
            <a:r>
              <a:rPr lang="en-US" baseline="0" dirty="0" smtClean="0">
                <a:latin typeface="Arial" pitchFamily="34" charset="0"/>
                <a:cs typeface="Arial" pitchFamily="34" charset="0"/>
              </a:rPr>
              <a:t> example, one handy tool on the website will help you with what we call the “ABC’s of How to Lobby” and also provides 12 steps for setting up and conducting an effect meeting with your local leaders.  In fact, this document should be read first if you are trying to educate yourself on how to be effect lobbyist.  </a:t>
            </a:r>
            <a:endParaRPr lang="en-US" dirty="0" smtClean="0">
              <a:latin typeface="Arial" pitchFamily="34" charset="0"/>
              <a:cs typeface="Arial" pitchFamily="34" charset="0"/>
            </a:endParaRPr>
          </a:p>
          <a:p>
            <a:pPr defTabSz="948507">
              <a:defRPr/>
            </a:pPr>
            <a:endParaRPr lang="en-US" dirty="0" smtClean="0">
              <a:latin typeface="Arial" pitchFamily="34" charset="0"/>
              <a:cs typeface="Arial" pitchFamily="34" charset="0"/>
            </a:endParaRPr>
          </a:p>
        </p:txBody>
      </p:sp>
      <p:sp>
        <p:nvSpPr>
          <p:cNvPr id="15364" name="Slide Number Placeholder 3"/>
          <p:cNvSpPr>
            <a:spLocks noGrp="1"/>
          </p:cNvSpPr>
          <p:nvPr>
            <p:ph type="sldNum" sz="quarter" idx="5"/>
          </p:nvPr>
        </p:nvSpPr>
        <p:spPr>
          <a:noFill/>
        </p:spPr>
        <p:txBody>
          <a:bodyPr/>
          <a:lstStyle/>
          <a:p>
            <a:pPr defTabSz="968127"/>
            <a:fld id="{1F842A93-12BF-4B58-9CF8-82DF409BA940}" type="slidenum">
              <a:rPr lang="en-US" smtClean="0">
                <a:latin typeface="Arial" pitchFamily="34" charset="0"/>
                <a:cs typeface="Arial" pitchFamily="34" charset="0"/>
              </a:rPr>
              <a:pPr defTabSz="968127"/>
              <a:t>74</a:t>
            </a:fld>
            <a:endParaRPr lang="en-US" dirty="0" smtClean="0">
              <a:latin typeface="Arial" pitchFamily="34" charset="0"/>
              <a:cs typeface="Arial"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92500" lnSpcReduction="20000"/>
          </a:bodyPr>
          <a:lstStyle/>
          <a:p>
            <a:pPr marL="474254" indent="-474254">
              <a:spcBef>
                <a:spcPts val="1245"/>
              </a:spcBef>
              <a:buClr>
                <a:schemeClr val="accent6">
                  <a:lumMod val="75000"/>
                </a:schemeClr>
              </a:buClr>
              <a:defRPr/>
            </a:pPr>
            <a:r>
              <a:rPr lang="en-US" dirty="0" smtClean="0">
                <a:latin typeface="Arial" pitchFamily="34" charset="0"/>
                <a:cs typeface="Arial" pitchFamily="34" charset="0"/>
              </a:rPr>
              <a:t>When you click to the MIT LCA Research Advocacy page you will notice the site has incorporated the ‘</a:t>
            </a:r>
            <a:r>
              <a:rPr lang="en-US" dirty="0" smtClean="0"/>
              <a:t>Seven Ways to Get Involved’ campaign that Kathleen mentioned earlier.   This time the talking points are centered around communicating with your state and local officials.  Same talking points but you can also research additional supporting materials to help you deliver your message most effectively to your intended audience.  </a:t>
            </a:r>
          </a:p>
          <a:p>
            <a:pPr marL="474254" indent="-474254">
              <a:spcBef>
                <a:spcPts val="1245"/>
              </a:spcBef>
              <a:buClr>
                <a:schemeClr val="accent6">
                  <a:lumMod val="75000"/>
                </a:schemeClr>
              </a:buClr>
              <a:defRPr/>
            </a:pPr>
            <a:r>
              <a:rPr lang="en-US" dirty="0" smtClean="0">
                <a:latin typeface="Arial" pitchFamily="34" charset="0"/>
                <a:cs typeface="Arial" pitchFamily="34" charset="0"/>
              </a:rPr>
              <a:t>(Show a snapshot of the website and point to where everything is located.)</a:t>
            </a:r>
          </a:p>
          <a:p>
            <a:pPr marL="474254" indent="-474254">
              <a:spcBef>
                <a:spcPts val="1245"/>
              </a:spcBef>
              <a:buClr>
                <a:schemeClr val="accent6">
                  <a:lumMod val="75000"/>
                </a:schemeClr>
              </a:buClr>
              <a:defRPr/>
            </a:pPr>
            <a:r>
              <a:rPr lang="en-US" dirty="0" smtClean="0">
                <a:latin typeface="Arial" pitchFamily="34" charset="0"/>
                <a:cs typeface="Arial" pitchFamily="34" charset="0"/>
              </a:rPr>
              <a:t>As more information is provided by MIT, we will update our site streamlining it’s effectiveness.  </a:t>
            </a:r>
          </a:p>
          <a:p>
            <a:pPr marL="474254" indent="-474254">
              <a:spcBef>
                <a:spcPts val="1245"/>
              </a:spcBef>
              <a:buClr>
                <a:schemeClr val="accent6">
                  <a:lumMod val="75000"/>
                </a:schemeClr>
              </a:buClr>
              <a:buFont typeface="+mj-lt"/>
              <a:buAutoNum type="arabicPeriod"/>
              <a:defRPr/>
            </a:pPr>
            <a:r>
              <a:rPr lang="en-US" dirty="0" smtClean="0">
                <a:latin typeface="Arial" pitchFamily="34" charset="0"/>
                <a:cs typeface="Arial" pitchFamily="34" charset="0"/>
              </a:rPr>
              <a:t>Master the Talking Points</a:t>
            </a:r>
          </a:p>
          <a:p>
            <a:pPr marL="474254" indent="-474254">
              <a:spcBef>
                <a:spcPts val="1245"/>
              </a:spcBef>
              <a:buClr>
                <a:schemeClr val="accent6">
                  <a:lumMod val="75000"/>
                </a:schemeClr>
              </a:buClr>
              <a:buFont typeface="+mj-lt"/>
              <a:buAutoNum type="arabicPeriod"/>
              <a:defRPr/>
            </a:pPr>
            <a:r>
              <a:rPr lang="en-US" dirty="0" smtClean="0">
                <a:latin typeface="Arial" pitchFamily="34" charset="0"/>
                <a:cs typeface="Arial" pitchFamily="34" charset="0"/>
              </a:rPr>
              <a:t>Submit Op-eds to Local News Publications</a:t>
            </a:r>
          </a:p>
          <a:p>
            <a:pPr marL="474254" indent="-474254">
              <a:spcBef>
                <a:spcPts val="1245"/>
              </a:spcBef>
              <a:buClr>
                <a:schemeClr val="accent6">
                  <a:lumMod val="75000"/>
                </a:schemeClr>
              </a:buClr>
              <a:buFont typeface="+mj-lt"/>
              <a:buAutoNum type="arabicPeriod"/>
              <a:defRPr/>
            </a:pPr>
            <a:r>
              <a:rPr lang="en-US" dirty="0" smtClean="0">
                <a:latin typeface="Arial" pitchFamily="34" charset="0"/>
                <a:cs typeface="Arial" pitchFamily="34" charset="0"/>
              </a:rPr>
              <a:t>Press Releases</a:t>
            </a:r>
          </a:p>
          <a:p>
            <a:pPr marL="474254" indent="-474254">
              <a:spcBef>
                <a:spcPts val="1245"/>
              </a:spcBef>
              <a:buClr>
                <a:schemeClr val="accent6">
                  <a:lumMod val="75000"/>
                </a:schemeClr>
              </a:buClr>
              <a:buFont typeface="+mj-lt"/>
              <a:buAutoNum type="arabicPeriod"/>
              <a:defRPr/>
            </a:pPr>
            <a:r>
              <a:rPr lang="en-US" dirty="0" smtClean="0">
                <a:latin typeface="Arial" pitchFamily="34" charset="0"/>
                <a:cs typeface="Arial" pitchFamily="34" charset="0"/>
              </a:rPr>
              <a:t>Internal Communications</a:t>
            </a:r>
          </a:p>
          <a:p>
            <a:pPr lvl="1">
              <a:spcBef>
                <a:spcPts val="1245"/>
              </a:spcBef>
              <a:buClr>
                <a:schemeClr val="accent6">
                  <a:lumMod val="75000"/>
                </a:schemeClr>
              </a:buClr>
              <a:buFont typeface="Arial" pitchFamily="34" charset="0"/>
              <a:buChar char="─"/>
              <a:defRPr/>
            </a:pPr>
            <a:r>
              <a:rPr lang="en-US" b="1" dirty="0" smtClean="0">
                <a:solidFill>
                  <a:srgbClr val="F47B20"/>
                </a:solidFill>
                <a:latin typeface="Arial" pitchFamily="34" charset="0"/>
                <a:cs typeface="Arial" pitchFamily="34" charset="0"/>
              </a:rPr>
              <a:t>Company-wide Emails</a:t>
            </a:r>
          </a:p>
          <a:p>
            <a:pPr lvl="1">
              <a:spcBef>
                <a:spcPts val="1245"/>
              </a:spcBef>
              <a:buClr>
                <a:schemeClr val="accent6">
                  <a:lumMod val="75000"/>
                </a:schemeClr>
              </a:buClr>
              <a:buFont typeface="Arial" pitchFamily="34" charset="0"/>
              <a:buChar char="─"/>
              <a:defRPr/>
            </a:pPr>
            <a:r>
              <a:rPr lang="en-US" b="1" dirty="0" smtClean="0">
                <a:solidFill>
                  <a:srgbClr val="F47B20"/>
                </a:solidFill>
                <a:latin typeface="Arial" pitchFamily="34" charset="0"/>
                <a:cs typeface="Arial" pitchFamily="34" charset="0"/>
              </a:rPr>
              <a:t>Company Newsletters</a:t>
            </a:r>
          </a:p>
          <a:p>
            <a:pPr marL="474254" indent="-474254">
              <a:spcBef>
                <a:spcPts val="1245"/>
              </a:spcBef>
              <a:buClr>
                <a:schemeClr val="accent6">
                  <a:lumMod val="75000"/>
                </a:schemeClr>
              </a:buClr>
              <a:buFont typeface="+mj-lt"/>
              <a:buAutoNum type="arabicPeriod"/>
              <a:defRPr/>
            </a:pPr>
            <a:r>
              <a:rPr lang="en-US" dirty="0" smtClean="0">
                <a:latin typeface="Arial" pitchFamily="34" charset="0"/>
                <a:cs typeface="Arial" pitchFamily="34" charset="0"/>
              </a:rPr>
              <a:t>Drive Traffic to Campaign Site</a:t>
            </a:r>
          </a:p>
          <a:p>
            <a:pPr marL="474254" indent="-474254">
              <a:spcBef>
                <a:spcPts val="1245"/>
              </a:spcBef>
              <a:buClr>
                <a:schemeClr val="accent6">
                  <a:lumMod val="75000"/>
                </a:schemeClr>
              </a:buClr>
              <a:buFont typeface="+mj-lt"/>
              <a:buAutoNum type="arabicPeriod"/>
              <a:defRPr/>
            </a:pPr>
            <a:r>
              <a:rPr lang="en-US" dirty="0" smtClean="0">
                <a:latin typeface="Arial" pitchFamily="34" charset="0"/>
                <a:cs typeface="Arial" pitchFamily="34" charset="0"/>
              </a:rPr>
              <a:t>Facebook Outreach</a:t>
            </a:r>
          </a:p>
          <a:p>
            <a:pPr marL="474254" indent="-474254">
              <a:spcBef>
                <a:spcPts val="1245"/>
              </a:spcBef>
              <a:buClr>
                <a:schemeClr val="accent6">
                  <a:lumMod val="75000"/>
                </a:schemeClr>
              </a:buClr>
              <a:buFont typeface="+mj-lt"/>
              <a:buAutoNum type="arabicPeriod"/>
              <a:defRPr/>
            </a:pPr>
            <a:r>
              <a:rPr lang="en-US" dirty="0" smtClean="0">
                <a:latin typeface="Arial" pitchFamily="34" charset="0"/>
                <a:cs typeface="Arial" pitchFamily="34" charset="0"/>
              </a:rPr>
              <a:t>Twitter Outreach</a:t>
            </a:r>
            <a:endParaRPr lang="en-US" dirty="0" smtClean="0"/>
          </a:p>
        </p:txBody>
      </p:sp>
      <p:sp>
        <p:nvSpPr>
          <p:cNvPr id="16388" name="Slide Number Placeholder 3"/>
          <p:cNvSpPr>
            <a:spLocks noGrp="1"/>
          </p:cNvSpPr>
          <p:nvPr>
            <p:ph type="sldNum" sz="quarter" idx="5"/>
          </p:nvPr>
        </p:nvSpPr>
        <p:spPr>
          <a:noFill/>
        </p:spPr>
        <p:txBody>
          <a:bodyPr/>
          <a:lstStyle/>
          <a:p>
            <a:pPr defTabSz="968127"/>
            <a:fld id="{878887B7-E801-4CE6-A816-60D2359D0282}" type="slidenum">
              <a:rPr lang="en-US" smtClean="0">
                <a:latin typeface="Arial" pitchFamily="34" charset="0"/>
                <a:cs typeface="Arial" pitchFamily="34" charset="0"/>
              </a:rPr>
              <a:pPr defTabSz="968127"/>
              <a:t>75</a:t>
            </a:fld>
            <a:endParaRPr lang="en-US" dirty="0" smtClean="0">
              <a:latin typeface="Arial" pitchFamily="34" charset="0"/>
              <a:cs typeface="Arial"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noFill/>
          <a:ln/>
        </p:spPr>
        <p:txBody>
          <a:bodyPr/>
          <a:lstStyle/>
          <a:p>
            <a:pPr defTabSz="948507">
              <a:defRPr/>
            </a:pPr>
            <a:r>
              <a:rPr lang="en-US" dirty="0" smtClean="0">
                <a:latin typeface="Arial" pitchFamily="34" charset="0"/>
                <a:cs typeface="Arial" pitchFamily="34" charset="0"/>
              </a:rPr>
              <a:t>For example, while researching the “talking points” and “how to communicate with your decision makers’ you can click on the ‘Elected Officials’ link and research which state and/or local official is the best recipient of your message.  As you can see, this page allows you to view both your federal, state and local officials.  It’s a great resource for establishing with whom you need to communicate and how to view their contact information. </a:t>
            </a:r>
          </a:p>
          <a:p>
            <a:endParaRPr lang="en-US" dirty="0" smtClean="0">
              <a:latin typeface="Arial" pitchFamily="34" charset="0"/>
              <a:cs typeface="Arial" pitchFamily="34" charset="0"/>
            </a:endParaRPr>
          </a:p>
        </p:txBody>
      </p:sp>
      <p:sp>
        <p:nvSpPr>
          <p:cNvPr id="17412" name="Slide Number Placeholder 3"/>
          <p:cNvSpPr>
            <a:spLocks noGrp="1"/>
          </p:cNvSpPr>
          <p:nvPr>
            <p:ph type="sldNum" sz="quarter" idx="5"/>
          </p:nvPr>
        </p:nvSpPr>
        <p:spPr>
          <a:noFill/>
        </p:spPr>
        <p:txBody>
          <a:bodyPr/>
          <a:lstStyle/>
          <a:p>
            <a:pPr defTabSz="968127"/>
            <a:fld id="{90C230DF-165F-42B5-AE6B-F320F19377EA}" type="slidenum">
              <a:rPr lang="en-US" smtClean="0">
                <a:latin typeface="Arial" pitchFamily="34" charset="0"/>
                <a:cs typeface="Arial" pitchFamily="34" charset="0"/>
              </a:rPr>
              <a:pPr defTabSz="968127"/>
              <a:t>76</a:t>
            </a:fld>
            <a:endParaRPr lang="en-US" dirty="0" smtClean="0">
              <a:latin typeface="Arial" pitchFamily="34" charset="0"/>
              <a:cs typeface="Arial"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a:ln/>
        </p:spPr>
        <p:txBody>
          <a:bodyPr/>
          <a:lstStyle/>
          <a:p>
            <a:pPr defTabSz="948507">
              <a:defRPr/>
            </a:pPr>
            <a:r>
              <a:rPr lang="en-US" dirty="0" smtClean="0">
                <a:latin typeface="Arial" pitchFamily="34" charset="0"/>
                <a:cs typeface="Arial" pitchFamily="34" charset="0"/>
              </a:rPr>
              <a:t>If you look over to the side of the MIT LCA Research website you will see a direct link to the “What Are the Real Costs” website detailing life-cycle assessment. Again, you can find this on other portions of the NRMCA website but we placed it on the advocacy website as well for clicking convenience. We didn’t want you to have to go back to the NRMCA home page every time you have a quick question about the research.</a:t>
            </a:r>
          </a:p>
          <a:p>
            <a:endParaRPr lang="en-US" dirty="0" smtClean="0">
              <a:latin typeface="Arial" pitchFamily="34" charset="0"/>
              <a:cs typeface="Arial" pitchFamily="34" charset="0"/>
            </a:endParaRPr>
          </a:p>
        </p:txBody>
      </p:sp>
      <p:sp>
        <p:nvSpPr>
          <p:cNvPr id="18436" name="Slide Number Placeholder 3"/>
          <p:cNvSpPr>
            <a:spLocks noGrp="1"/>
          </p:cNvSpPr>
          <p:nvPr>
            <p:ph type="sldNum" sz="quarter" idx="5"/>
          </p:nvPr>
        </p:nvSpPr>
        <p:spPr>
          <a:noFill/>
        </p:spPr>
        <p:txBody>
          <a:bodyPr/>
          <a:lstStyle/>
          <a:p>
            <a:pPr defTabSz="968127"/>
            <a:fld id="{3F9C5A8E-0F59-4071-8700-D5E6CDB770C2}" type="slidenum">
              <a:rPr lang="en-US" smtClean="0">
                <a:latin typeface="Arial" pitchFamily="34" charset="0"/>
                <a:cs typeface="Arial" pitchFamily="34" charset="0"/>
              </a:rPr>
              <a:pPr defTabSz="968127"/>
              <a:t>77</a:t>
            </a:fld>
            <a:endParaRPr lang="en-US" dirty="0" smtClean="0">
              <a:latin typeface="Arial" pitchFamily="34" charset="0"/>
              <a:cs typeface="Arial" pitchFamily="34"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smtClean="0"/>
              <a:t>On the federal level, life-cycle report language was inserted into the U.S. House Appropriations Subcommittee on Financial Services and General Government FY2012 Appropriations bill. Representative Jo Ann Emerson (R-MO) is the Chairwoman of the Subcommittee and agreed to insert the language on our behalf thanks to the strong constituent relationships.  According to Appropriations Committee Staff, this is an unprecedented step and the first time directive OMB language has been included in this appropriations bill.</a:t>
            </a:r>
          </a:p>
          <a:p>
            <a:r>
              <a:rPr lang="en-US" dirty="0" smtClean="0"/>
              <a:t> </a:t>
            </a:r>
          </a:p>
          <a:p>
            <a:r>
              <a:rPr lang="en-US" dirty="0" smtClean="0"/>
              <a:t>Under this provision, the Committee “</a:t>
            </a:r>
            <a:r>
              <a:rPr lang="en-US" i="1" dirty="0" smtClean="0"/>
              <a:t>expects OMB's review and modernization of Circular A-94 to emphasize the importance of incorporating life-cycle cost analysis. Moreover, this analysis should be as accurate, complete and reflective of the real costs and lifespans of materials as possible” </a:t>
            </a:r>
            <a:r>
              <a:rPr lang="en-US" dirty="0" smtClean="0"/>
              <a:t>including updating their guidance based upon new analysis using “</a:t>
            </a:r>
            <a:r>
              <a:rPr lang="en-US" i="1" dirty="0" smtClean="0"/>
              <a:t>material-specific discount rates and maintenance scheduled costs.</a:t>
            </a:r>
            <a:r>
              <a:rPr lang="en-US" dirty="0" smtClean="0"/>
              <a:t>”  Importantly, the directive is comprehensive and applies to all major infrastructure projects and all agencies across the federal government.  In addition, Chairwoman Emerson has agreed to send a letter to the Director of OMB urging him to begin this analysis immediately and to use the MIT life-cycle research (including 50 year valuation period) as the basis for updating the OMB standards.  This fits well into the timing of the August release of the MIT research and will jump-start the OMB review process.</a:t>
            </a:r>
          </a:p>
          <a:p>
            <a:r>
              <a:rPr lang="en-US" dirty="0" smtClean="0"/>
              <a:t> </a:t>
            </a:r>
          </a:p>
          <a:p>
            <a:r>
              <a:rPr lang="en-US" dirty="0" smtClean="0"/>
              <a:t>The language is below: </a:t>
            </a:r>
          </a:p>
          <a:p>
            <a:r>
              <a:rPr lang="en-US" dirty="0" smtClean="0"/>
              <a:t> </a:t>
            </a:r>
          </a:p>
          <a:p>
            <a:r>
              <a:rPr lang="en-US" i="1" dirty="0" smtClean="0"/>
              <a:t>In light of increased efforts to identify government-wide efficiencies and properly anticipate the cost of major infrastructure projects, the Committee instructs OMB to examine and revise Circular A-94 as necessary and appropriate to improve the guidance provided to agencies in conducting benefit-cost analysis. The Committee expects OMB's review and modernization of Circular A-94 to emphasize the importance of incorporating life-cycle cost analysis.  Moreover, this analysis should be as accurate, complete and reflective of the real costs and lifespans of materials as possible, including the use of material-specific discount rates and maintenance scheduled cost. OMB is directed to report to the Committee within 180 days of enactment of this Act on the status of reviewing Circular A-94. </a:t>
            </a:r>
            <a:endParaRPr lang="en-US" dirty="0" smtClean="0"/>
          </a:p>
          <a:p>
            <a:endParaRPr lang="en-US" dirty="0"/>
          </a:p>
        </p:txBody>
      </p:sp>
      <p:sp>
        <p:nvSpPr>
          <p:cNvPr id="4" name="Slide Number Placeholder 3"/>
          <p:cNvSpPr>
            <a:spLocks noGrp="1"/>
          </p:cNvSpPr>
          <p:nvPr>
            <p:ph type="sldNum" sz="quarter" idx="10"/>
          </p:nvPr>
        </p:nvSpPr>
        <p:spPr/>
        <p:txBody>
          <a:bodyPr/>
          <a:lstStyle/>
          <a:p>
            <a:fld id="{2077AA20-51CF-450A-8C9B-6CA6B6825D55}" type="slidenum">
              <a:rPr lang="en-US" smtClean="0"/>
              <a:pPr/>
              <a:t>78</a:t>
            </a:fld>
            <a:endParaRPr lang="en-US"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Through</a:t>
            </a:r>
            <a:r>
              <a:rPr lang="en-US" baseline="0" dirty="0" smtClean="0"/>
              <a:t> careful work likely candidates were identified who might be agreeable to the life-cycle argument. To that end Sen. Vitter was contacted and courted by Mercury and agreed to introduce S. 615. </a:t>
            </a:r>
            <a:r>
              <a:rPr lang="en-US" dirty="0" smtClean="0"/>
              <a:t>Simply put this bill would make sure that we use the</a:t>
            </a:r>
            <a:r>
              <a:rPr lang="en-US" baseline="0" dirty="0" smtClean="0"/>
              <a:t> little transportation funds we have as efficiently as possible so that the value of every dollar dedicated to our infrastructure is maximized.</a:t>
            </a:r>
          </a:p>
          <a:p>
            <a:endParaRPr lang="en-US" baseline="0" dirty="0" smtClean="0"/>
          </a:p>
          <a:p>
            <a:r>
              <a:rPr lang="en-US" baseline="0" dirty="0" smtClean="0"/>
              <a:t>To achieve this, the bill would require the federal government to examine the life-cycle cost analysis of major building, road, and infrastructure projects over a 50-year life span.</a:t>
            </a:r>
          </a:p>
          <a:p>
            <a:endParaRPr lang="en-US" baseline="0" dirty="0" smtClean="0"/>
          </a:p>
          <a:p>
            <a:r>
              <a:rPr lang="en-US" baseline="0" dirty="0" smtClean="0"/>
              <a:t>As well, it relaxes current state standards so states can use alternate bids the better fit their individual budgets.</a:t>
            </a:r>
          </a:p>
          <a:p>
            <a:endParaRPr lang="en-US" baseline="0" dirty="0" smtClean="0"/>
          </a:p>
          <a:p>
            <a:r>
              <a:rPr lang="en-US" baseline="0" dirty="0" smtClean="0"/>
              <a:t>And it would require that states use the Mechanistic Empirical Pavement Design Guide (MEPDG) for the initial design phase.</a:t>
            </a:r>
            <a:endParaRPr lang="en-US" dirty="0"/>
          </a:p>
        </p:txBody>
      </p:sp>
      <p:sp>
        <p:nvSpPr>
          <p:cNvPr id="4" name="Slide Number Placeholder 3"/>
          <p:cNvSpPr>
            <a:spLocks noGrp="1"/>
          </p:cNvSpPr>
          <p:nvPr>
            <p:ph type="sldNum" sz="quarter" idx="10"/>
          </p:nvPr>
        </p:nvSpPr>
        <p:spPr/>
        <p:txBody>
          <a:bodyPr/>
          <a:lstStyle/>
          <a:p>
            <a:fld id="{2077AA20-51CF-450A-8C9B-6CA6B6825D55}" type="slidenum">
              <a:rPr lang="en-US" smtClean="0"/>
              <a:pPr/>
              <a:t>79</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077AA20-51CF-450A-8C9B-6CA6B6825D55}" type="slidenum">
              <a:rPr lang="en-US" smtClean="0"/>
              <a:pPr/>
              <a:t>8</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smtClean="0"/>
              <a:t>There have also been successes on the state level with the Commonwealth of Virginia adding life-cycle legislation to the budget planning process.  </a:t>
            </a:r>
          </a:p>
          <a:p>
            <a:endParaRPr lang="en-US" dirty="0" smtClean="0"/>
          </a:p>
          <a:p>
            <a:r>
              <a:rPr lang="en-US" dirty="0" smtClean="0"/>
              <a:t>Virginia HB 1965 </a:t>
            </a:r>
          </a:p>
          <a:p>
            <a:r>
              <a:rPr lang="en-US" dirty="0" smtClean="0"/>
              <a:t> </a:t>
            </a:r>
          </a:p>
          <a:p>
            <a:r>
              <a:rPr lang="en-US" dirty="0" smtClean="0"/>
              <a:t>The Virginia Association of Planners (VAP) was looking to tighten up the planning and budgeting process that the Commonwealth’s counties and cities used when planning capital projects. At the same time members of the Virginia General Assembly were being briefed on the need for LCCA and being encouraged by federal officials into action. </a:t>
            </a:r>
          </a:p>
          <a:p>
            <a:r>
              <a:rPr lang="en-US" dirty="0" smtClean="0"/>
              <a:t>Delegate Tom Rust, a former Mayor and Civil Engineer, was briefed on LCCA by our grassroots team and recruited by the VAP to carry legislation. </a:t>
            </a:r>
          </a:p>
          <a:p>
            <a:r>
              <a:rPr lang="en-US" dirty="0" smtClean="0"/>
              <a:t>The result was HB 1965 which added “life cycle costs” to the annual facilities estimates prepared as part of the capital improvement program by local planning commissions throughout the state. The Governor signed the legislation into law and now all county and city capital projects require a Life Cycle Cost attached to proposed projects. Localities will now have an accounting of actual costs and will be able to choose better approaches to capital costs. </a:t>
            </a:r>
          </a:p>
          <a:p>
            <a:endParaRPr lang="en-US" dirty="0" smtClean="0"/>
          </a:p>
          <a:p>
            <a:r>
              <a:rPr lang="en-US" dirty="0" smtClean="0"/>
              <a:t>Be it enacted by the General Assembly of Virginia:</a:t>
            </a:r>
          </a:p>
          <a:p>
            <a:r>
              <a:rPr lang="en-US" dirty="0" smtClean="0"/>
              <a:t>1.  That § </a:t>
            </a:r>
            <a:r>
              <a:rPr lang="en-US" dirty="0" smtClean="0">
                <a:hlinkClick r:id="rId3" action="ppaction://hlinkfile"/>
              </a:rPr>
              <a:t>15.2-2239</a:t>
            </a:r>
            <a:r>
              <a:rPr lang="en-US" dirty="0" smtClean="0"/>
              <a:t> of the Code of Virginia is amended and reenacted as follows:</a:t>
            </a:r>
          </a:p>
          <a:p>
            <a:r>
              <a:rPr lang="en-US" dirty="0" smtClean="0"/>
              <a:t>§ </a:t>
            </a:r>
            <a:r>
              <a:rPr lang="en-US" dirty="0" smtClean="0">
                <a:hlinkClick r:id="rId3" action="ppaction://hlinkfile"/>
              </a:rPr>
              <a:t>15.2-2239</a:t>
            </a:r>
            <a:r>
              <a:rPr lang="en-US" dirty="0" smtClean="0"/>
              <a:t>. Local planning commissions to prepare and submit annually capital improvement programs to governing body or official charged with preparation of budget. </a:t>
            </a:r>
          </a:p>
          <a:p>
            <a:r>
              <a:rPr lang="en-US" dirty="0" smtClean="0"/>
              <a:t>A local planning commission may, and at the direction of the governing body shall, prepare and revise annually a capital improvement program based on the comprehensive plan of the locality for a period not to exceed the ensuing five years. The commission shall submit the program annually to the governing body, or to the chief administrative officer or other official charged with preparation of the budget for the locality, at such time as it or he shall direct. The capital improvement program shall include the commission's recommendations, and estimates of cost of the facilities</a:t>
            </a:r>
            <a:r>
              <a:rPr lang="en-US" i="1" dirty="0" smtClean="0"/>
              <a:t> and life cycle costs</a:t>
            </a:r>
            <a:r>
              <a:rPr lang="en-US" dirty="0" smtClean="0"/>
              <a:t>, including any road improvement and any transportation improvement the locality chooses to include in its capital improvement plan and as provided for in the comprehensive plan, and the means of financing them, to be undertaken in the ensuing fiscal year and in a period not to exceed the next four years, as the basis of the capital budget for the locality. In the preparation of its capital budget recommendations, the commission shall consult with the chief administrative officer or other executive head of the government of the locality, the heads of departments and interested citizens and organizations and shall hold such public hearings as it deems necessary. </a:t>
            </a:r>
          </a:p>
          <a:p>
            <a:r>
              <a:rPr lang="en-US" dirty="0" smtClean="0"/>
              <a:t>Localities may use value engineering for any capital project. For purposes of this section, "value engineering" has the same meaning as that in § </a:t>
            </a:r>
            <a:r>
              <a:rPr lang="en-US" dirty="0" smtClean="0">
                <a:hlinkClick r:id="rId4" action="ppaction://hlinkfile"/>
              </a:rPr>
              <a:t>2.2-1133</a:t>
            </a:r>
            <a:r>
              <a:rPr lang="en-US" dirty="0" smtClean="0"/>
              <a:t>. </a:t>
            </a:r>
          </a:p>
          <a:p>
            <a:endParaRPr lang="en-US" dirty="0"/>
          </a:p>
        </p:txBody>
      </p:sp>
      <p:sp>
        <p:nvSpPr>
          <p:cNvPr id="4" name="Slide Number Placeholder 3"/>
          <p:cNvSpPr>
            <a:spLocks noGrp="1"/>
          </p:cNvSpPr>
          <p:nvPr>
            <p:ph type="sldNum" sz="quarter" idx="10"/>
          </p:nvPr>
        </p:nvSpPr>
        <p:spPr/>
        <p:txBody>
          <a:bodyPr/>
          <a:lstStyle/>
          <a:p>
            <a:fld id="{2077AA20-51CF-450A-8C9B-6CA6B6825D55}" type="slidenum">
              <a:rPr lang="en-US" smtClean="0"/>
              <a:pPr/>
              <a:t>80</a:t>
            </a:fld>
            <a:endParaRPr lang="en-US"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48507">
              <a:defRPr/>
            </a:pPr>
            <a:r>
              <a:rPr lang="en-US" dirty="0" smtClean="0"/>
              <a:t>Another example</a:t>
            </a:r>
            <a:r>
              <a:rPr lang="en-US" baseline="0" dirty="0" smtClean="0"/>
              <a:t> of a state-level victory happened in Alabama.</a:t>
            </a:r>
          </a:p>
          <a:p>
            <a:pPr defTabSz="948507">
              <a:defRPr/>
            </a:pPr>
            <a:endParaRPr lang="en-US" dirty="0" smtClean="0"/>
          </a:p>
          <a:p>
            <a:pPr defTabSz="948507">
              <a:defRPr/>
            </a:pPr>
            <a:r>
              <a:rPr lang="en-US" dirty="0" smtClean="0"/>
              <a:t>Earlier this summer, the Alabama State House and Senate passed H.B. 13, which will allow officials to choose the lowest life-cycle cost bid on infrastructure projects, including: public buildings, structures, sewers, waterworks, roads, curbs, gutters, side walls, bridges, docks, underpasses, and viaducts. On Thursday, June 9, Governor Bentley signed H.B. 13 into law.</a:t>
            </a:r>
          </a:p>
          <a:p>
            <a:pPr defTabSz="948507">
              <a:defRPr/>
            </a:pPr>
            <a:endParaRPr lang="en-US" dirty="0" smtClean="0"/>
          </a:p>
          <a:p>
            <a:r>
              <a:rPr lang="en-US" dirty="0" smtClean="0"/>
              <a:t>Alabama HB 13</a:t>
            </a:r>
          </a:p>
          <a:p>
            <a:r>
              <a:rPr lang="en-US" dirty="0" smtClean="0"/>
              <a:t> </a:t>
            </a:r>
          </a:p>
          <a:p>
            <a:r>
              <a:rPr lang="en-US" dirty="0" smtClean="0"/>
              <a:t>Representative Jack Williams was briefed on Life Cycle Policy last year and asked to author an article on Life Cycle Budgeting. He was interested, initially, in the fiscal soundness of the LCCA approach because Jefferson County's debt escalation in the mid-2000s when it refinanced a bond debt incurred as it upgraded its sewer system through a series of auction and interest rate swaps. </a:t>
            </a:r>
          </a:p>
          <a:p>
            <a:r>
              <a:rPr lang="en-US" dirty="0" smtClean="0"/>
              <a:t>Because of the transparency in a LCCA Williams introduced a bill, HB 13, to address the sewer system disaster and other water projects for very detailed accounting of tax payer dollars. </a:t>
            </a:r>
          </a:p>
          <a:p>
            <a:r>
              <a:rPr lang="en-US" dirty="0" smtClean="0"/>
              <a:t>Legislation passed the state house applying life cycle to all water and sewer project and was amended in the state senate to include all public works projects. </a:t>
            </a:r>
          </a:p>
          <a:p>
            <a:r>
              <a:rPr lang="en-US" dirty="0" smtClean="0"/>
              <a:t>The bill was signed into law by the Governor.</a:t>
            </a:r>
          </a:p>
          <a:p>
            <a:r>
              <a:rPr lang="en-US" dirty="0" smtClean="0"/>
              <a:t>Because the legislation initially was originally targeted at Jefferson County as a major reform it had minimal opposition was raised and it sailed through the process.   </a:t>
            </a:r>
          </a:p>
          <a:p>
            <a:endParaRPr lang="en-US" dirty="0"/>
          </a:p>
        </p:txBody>
      </p:sp>
      <p:sp>
        <p:nvSpPr>
          <p:cNvPr id="4" name="Slide Number Placeholder 3"/>
          <p:cNvSpPr>
            <a:spLocks noGrp="1"/>
          </p:cNvSpPr>
          <p:nvPr>
            <p:ph type="sldNum" sz="quarter" idx="10"/>
          </p:nvPr>
        </p:nvSpPr>
        <p:spPr/>
        <p:txBody>
          <a:bodyPr/>
          <a:lstStyle/>
          <a:p>
            <a:fld id="{2077AA20-51CF-450A-8C9B-6CA6B6825D55}" type="slidenum">
              <a:rPr lang="en-US" smtClean="0"/>
              <a:pPr/>
              <a:t>81</a:t>
            </a:fld>
            <a:endParaRPr lang="en-US"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ln/>
        </p:spPr>
        <p:txBody>
          <a:bodyPr/>
          <a:lstStyle/>
          <a:p>
            <a:r>
              <a:rPr lang="en-US" dirty="0" smtClean="0">
                <a:latin typeface="Arial" pitchFamily="34" charset="0"/>
                <a:cs typeface="Arial" pitchFamily="34" charset="0"/>
              </a:rPr>
              <a:t>Use the NRMCA website to have your voice heard. The materials provided on NRMCAVoice.com are here to help you:</a:t>
            </a:r>
          </a:p>
          <a:p>
            <a:endParaRPr lang="en-US" dirty="0" smtClean="0">
              <a:latin typeface="Arial" pitchFamily="34" charset="0"/>
              <a:cs typeface="Arial" pitchFamily="34" charset="0"/>
            </a:endParaRPr>
          </a:p>
          <a:p>
            <a:r>
              <a:rPr lang="en-US" dirty="0" smtClean="0">
                <a:latin typeface="Arial" pitchFamily="34" charset="0"/>
                <a:cs typeface="Arial" pitchFamily="34" charset="0"/>
              </a:rPr>
              <a:t>Create Your Own Grassroots Network;</a:t>
            </a:r>
          </a:p>
          <a:p>
            <a:r>
              <a:rPr lang="en-US" dirty="0" smtClean="0">
                <a:latin typeface="Arial" pitchFamily="34" charset="0"/>
                <a:cs typeface="Arial" pitchFamily="34" charset="0"/>
              </a:rPr>
              <a:t>Initiate Letter Writing Campaigns;</a:t>
            </a:r>
          </a:p>
          <a:p>
            <a:r>
              <a:rPr lang="en-US" dirty="0" smtClean="0">
                <a:latin typeface="Arial" pitchFamily="34" charset="0"/>
                <a:cs typeface="Arial" pitchFamily="34" charset="0"/>
              </a:rPr>
              <a:t>Set up meetings with state and local officials; </a:t>
            </a:r>
          </a:p>
          <a:p>
            <a:r>
              <a:rPr lang="en-US" dirty="0" smtClean="0">
                <a:latin typeface="Arial" pitchFamily="34" charset="0"/>
                <a:cs typeface="Arial" pitchFamily="34" charset="0"/>
              </a:rPr>
              <a:t>Invite them on plant tours and talk about the issues;</a:t>
            </a:r>
          </a:p>
          <a:p>
            <a:r>
              <a:rPr lang="en-US" dirty="0" smtClean="0">
                <a:latin typeface="Arial" pitchFamily="34" charset="0"/>
                <a:cs typeface="Arial" pitchFamily="34" charset="0"/>
              </a:rPr>
              <a:t>Volunteer on the campaigns of your local champions;</a:t>
            </a:r>
          </a:p>
          <a:p>
            <a:r>
              <a:rPr lang="en-US" dirty="0" smtClean="0">
                <a:latin typeface="Arial" pitchFamily="34" charset="0"/>
                <a:cs typeface="Arial" pitchFamily="34" charset="0"/>
              </a:rPr>
              <a:t>Most importantly, talk to your employees and/or members about who your local champions are and what office they hold – always be sure to Get Out the Vote (GOTV)</a:t>
            </a:r>
          </a:p>
          <a:p>
            <a:endParaRPr lang="en-US" dirty="0" smtClean="0">
              <a:latin typeface="Arial" pitchFamily="34" charset="0"/>
              <a:cs typeface="Arial" pitchFamily="34" charset="0"/>
            </a:endParaRPr>
          </a:p>
        </p:txBody>
      </p:sp>
      <p:sp>
        <p:nvSpPr>
          <p:cNvPr id="19460" name="Slide Number Placeholder 3"/>
          <p:cNvSpPr>
            <a:spLocks noGrp="1"/>
          </p:cNvSpPr>
          <p:nvPr>
            <p:ph type="sldNum" sz="quarter" idx="5"/>
          </p:nvPr>
        </p:nvSpPr>
        <p:spPr>
          <a:noFill/>
        </p:spPr>
        <p:txBody>
          <a:bodyPr/>
          <a:lstStyle/>
          <a:p>
            <a:pPr defTabSz="968127"/>
            <a:fld id="{D6B3D6A7-7BDF-470C-90D8-A8F900EFCE7E}" type="slidenum">
              <a:rPr lang="en-US" smtClean="0">
                <a:latin typeface="Arial" pitchFamily="34" charset="0"/>
                <a:cs typeface="Arial" pitchFamily="34" charset="0"/>
              </a:rPr>
              <a:pPr defTabSz="968127"/>
              <a:t>82</a:t>
            </a:fld>
            <a:endParaRPr lang="en-US" dirty="0" smtClean="0">
              <a:latin typeface="Arial" pitchFamily="34" charset="0"/>
              <a:cs typeface="Arial" pitchFamily="34"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2188" cy="3602037"/>
          </a:xfrm>
        </p:spPr>
      </p:sp>
      <p:sp>
        <p:nvSpPr>
          <p:cNvPr id="3" name="Notes Placeholder 2"/>
          <p:cNvSpPr>
            <a:spLocks noGrp="1"/>
          </p:cNvSpPr>
          <p:nvPr>
            <p:ph type="body" idx="1"/>
          </p:nvPr>
        </p:nvSpPr>
        <p:spPr/>
        <p:txBody>
          <a:bodyPr/>
          <a:lstStyle/>
          <a:p>
            <a:pPr eaLnBrk="1" hangingPunct="1"/>
            <a:r>
              <a:rPr lang="en-US" smtClean="0">
                <a:latin typeface="Arial" pitchFamily="34" charset="0"/>
                <a:ea typeface="ＭＳ Ｐゴシック" charset="-128"/>
              </a:rPr>
              <a:t>The state and city building code councils are established to provide objective advice to the legislature, the mayor and/or the Governor</a:t>
            </a:r>
            <a:r>
              <a:rPr lang="en-US" altLang="en-US" smtClean="0">
                <a:latin typeface="Arial" pitchFamily="34" charset="0"/>
                <a:ea typeface="ＭＳ Ｐゴシック" charset="-128"/>
              </a:rPr>
              <a:t>’</a:t>
            </a:r>
            <a:r>
              <a:rPr lang="en-US" smtClean="0">
                <a:latin typeface="Arial" pitchFamily="34" charset="0"/>
                <a:ea typeface="ＭＳ Ｐゴシック" charset="-128"/>
              </a:rPr>
              <a:t>s office on building code issues. Codes are technical and the legislatures do not have the expertise or time to make determination on building codes which establishes the minimum building, mechanical, fire, plumbing and energy code requirements necessary to promote the health, safety and welfare of the people of the state.</a:t>
            </a:r>
          </a:p>
        </p:txBody>
      </p:sp>
      <p:sp>
        <p:nvSpPr>
          <p:cNvPr id="4" name="Slide Number Placeholder 3"/>
          <p:cNvSpPr>
            <a:spLocks noGrp="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FA4036B4-D62E-45EF-B9CF-28A0878904A1}" type="slidenum">
              <a:rPr lang="en-US"/>
              <a:pPr/>
              <a:t>83</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2188" cy="3602037"/>
          </a:xfrm>
        </p:spPr>
      </p:sp>
      <p:sp>
        <p:nvSpPr>
          <p:cNvPr id="3" name="Notes Placeholder 2"/>
          <p:cNvSpPr>
            <a:spLocks noGrp="1"/>
          </p:cNvSpPr>
          <p:nvPr>
            <p:ph type="body" idx="1"/>
          </p:nvPr>
        </p:nvSpPr>
        <p:spPr/>
        <p:txBody>
          <a:bodyPr/>
          <a:lstStyle/>
          <a:p>
            <a:pPr eaLnBrk="1" hangingPunct="1"/>
            <a:r>
              <a:rPr lang="en-US" dirty="0" smtClean="0">
                <a:latin typeface="Arial" pitchFamily="34" charset="0"/>
                <a:ea typeface="ＭＳ Ｐゴシック" charset="-128"/>
              </a:rPr>
              <a:t>Code writing is a dynamic process, involving constant interaction between the public and private sectors of the construction industry. Federal, state and local governments and individuals involved in code writing and revision represent the views of labor, management, manufacturers and trade associations, contributing much time and technical expertise to the process – mostly as volunteers.</a:t>
            </a:r>
          </a:p>
          <a:p>
            <a:pPr eaLnBrk="1" hangingPunct="1"/>
            <a:r>
              <a:rPr lang="en-US" dirty="0" smtClean="0">
                <a:latin typeface="Arial" pitchFamily="34" charset="0"/>
                <a:ea typeface="ＭＳ Ｐゴシック" charset="-128"/>
              </a:rPr>
              <a:t>Code Councils provides independent analysis for reviewing, interpreting and adopting the Model building codes- that is, the codes created by a standards organization such as ICC who brought us the IBC, IRC, IECC, IMC, IFC, </a:t>
            </a:r>
            <a:r>
              <a:rPr lang="en-US" dirty="0" err="1" smtClean="0">
                <a:latin typeface="Arial" pitchFamily="34" charset="0"/>
                <a:ea typeface="ＭＳ Ｐゴシック" charset="-128"/>
              </a:rPr>
              <a:t>IgCC</a:t>
            </a:r>
            <a:r>
              <a:rPr lang="en-US" dirty="0" smtClean="0">
                <a:latin typeface="Arial" pitchFamily="34" charset="0"/>
                <a:ea typeface="ＭＳ Ｐゴシック" charset="-128"/>
              </a:rPr>
              <a:t> and so on. </a:t>
            </a:r>
          </a:p>
          <a:p>
            <a:pPr eaLnBrk="1" hangingPunct="1"/>
            <a:r>
              <a:rPr lang="en-US" dirty="0" smtClean="0">
                <a:latin typeface="Arial" pitchFamily="34" charset="0"/>
                <a:ea typeface="ＭＳ Ｐゴシック" charset="-128"/>
              </a:rPr>
              <a:t>But they don</a:t>
            </a:r>
            <a:r>
              <a:rPr lang="en-US" altLang="en-US" dirty="0" smtClean="0">
                <a:latin typeface="Arial" pitchFamily="34" charset="0"/>
                <a:ea typeface="ＭＳ Ｐゴシック" charset="-128"/>
              </a:rPr>
              <a:t>’</a:t>
            </a:r>
            <a:r>
              <a:rPr lang="en-US" dirty="0" smtClean="0">
                <a:latin typeface="Arial" pitchFamily="34" charset="0"/>
                <a:ea typeface="ＭＳ Ｐゴシック" charset="-128"/>
              </a:rPr>
              <a:t>t have all the expertise to make the necessary decisions. They only make decisions with their own background (some with technical expertise, many without) and what is provided through testimony. </a:t>
            </a:r>
          </a:p>
          <a:p>
            <a:pPr eaLnBrk="1" hangingPunct="1"/>
            <a:endParaRPr lang="en-US" dirty="0" smtClean="0">
              <a:latin typeface="Arial" pitchFamily="34" charset="0"/>
              <a:ea typeface="ＭＳ Ｐゴシック" charset="-128"/>
            </a:endParaRPr>
          </a:p>
        </p:txBody>
      </p:sp>
      <p:sp>
        <p:nvSpPr>
          <p:cNvPr id="4" name="Slide Number Placeholder 3"/>
          <p:cNvSpPr>
            <a:spLocks noGrp="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3FF23F2D-C7B5-4161-AFE9-92B5261F3ABD}" type="slidenum">
              <a:rPr lang="en-US"/>
              <a:pPr/>
              <a:t>84</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2188" cy="3602037"/>
          </a:xfrm>
        </p:spPr>
      </p:sp>
      <p:sp>
        <p:nvSpPr>
          <p:cNvPr id="3" name="Notes Placeholder 2"/>
          <p:cNvSpPr>
            <a:spLocks noGrp="1"/>
          </p:cNvSpPr>
          <p:nvPr>
            <p:ph type="body" idx="1"/>
          </p:nvPr>
        </p:nvSpPr>
        <p:spPr/>
        <p:txBody>
          <a:bodyPr/>
          <a:lstStyle/>
          <a:p>
            <a:pPr eaLnBrk="1" hangingPunct="1"/>
            <a:r>
              <a:rPr lang="en-US" smtClean="0">
                <a:latin typeface="Arial" pitchFamily="34" charset="0"/>
                <a:ea typeface="ＭＳ Ｐゴシック" charset="-128"/>
              </a:rPr>
              <a:t>The process is this:</a:t>
            </a:r>
          </a:p>
          <a:p>
            <a:pPr eaLnBrk="1" hangingPunct="1"/>
            <a:r>
              <a:rPr lang="en-US" smtClean="0">
                <a:latin typeface="Arial" pitchFamily="34" charset="0"/>
                <a:ea typeface="ＭＳ Ｐゴシック" charset="-128"/>
              </a:rPr>
              <a:t>New code updates occur once every 3 years and the council along with the TAGs review the updates, adopts, amends or revises the model code. It sits through a legislative session (that is, it gets voted on) and then gets adopted for implementation the following year. </a:t>
            </a:r>
          </a:p>
          <a:p>
            <a:pPr eaLnBrk="1" hangingPunct="1"/>
            <a:r>
              <a:rPr lang="en-US" smtClean="0">
                <a:latin typeface="Arial" pitchFamily="34" charset="0"/>
                <a:ea typeface="ＭＳ Ｐゴシック" charset="-128"/>
              </a:rPr>
              <a:t>Proposed amendments to the code must be received by March 1 each year to be considered for adoption by December 1 of that year. </a:t>
            </a:r>
          </a:p>
        </p:txBody>
      </p:sp>
      <p:sp>
        <p:nvSpPr>
          <p:cNvPr id="4" name="Slide Number Placeholder 3"/>
          <p:cNvSpPr>
            <a:spLocks noGrp="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BDDD4E49-3717-4F84-AAB1-390DE1F1B6D6}" type="slidenum">
              <a:rPr lang="en-US"/>
              <a:pPr/>
              <a:t>85</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2188" cy="3602037"/>
          </a:xfrm>
        </p:spPr>
      </p:sp>
      <p:sp>
        <p:nvSpPr>
          <p:cNvPr id="3" name="Notes Placeholder 2"/>
          <p:cNvSpPr>
            <a:spLocks noGrp="1"/>
          </p:cNvSpPr>
          <p:nvPr>
            <p:ph type="body" idx="1"/>
          </p:nvPr>
        </p:nvSpPr>
        <p:spPr/>
        <p:txBody>
          <a:bodyPr/>
          <a:lstStyle/>
          <a:p>
            <a:pPr eaLnBrk="1" hangingPunct="1"/>
            <a:r>
              <a:rPr lang="en-US" smtClean="0">
                <a:latin typeface="Arial" pitchFamily="34" charset="0"/>
                <a:ea typeface="ＭＳ Ｐゴシック" charset="-128"/>
              </a:rPr>
              <a:t>Experts say that there is an easy way to increase our energy independence: that is the tightening up building codes, so that they require more effective performance, insulation and other improvements.</a:t>
            </a:r>
            <a:endParaRPr lang="en-US" u="sng" smtClean="0">
              <a:latin typeface="Arial" pitchFamily="34" charset="0"/>
              <a:ea typeface="ＭＳ Ｐゴシック" charset="-128"/>
            </a:endParaRPr>
          </a:p>
          <a:p>
            <a:pPr eaLnBrk="1" hangingPunct="1"/>
            <a:r>
              <a:rPr lang="en-US" smtClean="0">
                <a:latin typeface="Arial" pitchFamily="34" charset="0"/>
                <a:ea typeface="ＭＳ Ｐゴシック" charset="-128"/>
              </a:rPr>
              <a:t>In Michigan and Washington State, the home builders association tried to stop the enforcement of tougher energy codes through the courts. After years of litigation, the court </a:t>
            </a:r>
            <a:r>
              <a:rPr lang="en-US" u="sng" smtClean="0">
                <a:latin typeface="Arial" pitchFamily="34" charset="0"/>
                <a:ea typeface="ＭＳ Ｐゴシック" charset="-128"/>
                <a:hlinkClick r:id="rId3"/>
              </a:rPr>
              <a:t>ruled against the builders, and the codes took effect last year.</a:t>
            </a:r>
            <a:endParaRPr lang="en-US" u="sng" smtClean="0">
              <a:latin typeface="Arial" pitchFamily="34" charset="0"/>
              <a:ea typeface="ＭＳ Ｐゴシック" charset="-128"/>
            </a:endParaRPr>
          </a:p>
          <a:p>
            <a:pPr eaLnBrk="1" hangingPunct="1"/>
            <a:r>
              <a:rPr lang="en-US" smtClean="0">
                <a:latin typeface="Arial" pitchFamily="34" charset="0"/>
                <a:ea typeface="ＭＳ Ｐゴシック" charset="-128"/>
              </a:rPr>
              <a:t>On the flip  side, there is a strong movement towards sprinklering residential homes for a variety of reasons (not because there are more deaths from residential fires). The firefighters were very well organized, showed up at every public meeting (in full dress uniform), gave compelling testimony and provided supporting data.  Though the home builders were in strong opposition due to cost issues, their cost arguments were not as compelling. </a:t>
            </a:r>
          </a:p>
          <a:p>
            <a:pPr eaLnBrk="1" hangingPunct="1"/>
            <a:endParaRPr lang="en-US" smtClean="0">
              <a:latin typeface="Arial" pitchFamily="34" charset="0"/>
              <a:ea typeface="ＭＳ Ｐゴシック" charset="-128"/>
            </a:endParaRPr>
          </a:p>
        </p:txBody>
      </p:sp>
      <p:sp>
        <p:nvSpPr>
          <p:cNvPr id="4" name="Slide Number Placeholder 3"/>
          <p:cNvSpPr>
            <a:spLocks noGrp="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7F16AE32-9BC2-43D0-B4A7-9D76EAA1B18E}" type="slidenum">
              <a:rPr lang="en-US"/>
              <a:pPr/>
              <a:t>86</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2188" cy="3602037"/>
          </a:xfrm>
        </p:spPr>
      </p:sp>
      <p:sp>
        <p:nvSpPr>
          <p:cNvPr id="3" name="Notes Placeholder 2"/>
          <p:cNvSpPr>
            <a:spLocks noGrp="1"/>
          </p:cNvSpPr>
          <p:nvPr>
            <p:ph type="body" idx="1"/>
          </p:nvPr>
        </p:nvSpPr>
        <p:spPr/>
        <p:txBody>
          <a:bodyPr/>
          <a:lstStyle/>
          <a:p>
            <a:r>
              <a:rPr lang="en-US" smtClean="0">
                <a:latin typeface="Arial" pitchFamily="34" charset="0"/>
                <a:ea typeface="ＭＳ Ｐゴシック" charset="-128"/>
              </a:rPr>
              <a:t>On May 4, 2007, a tornado destroyed or damaged 95% of the town's homes and businesses in Greensburg Kansas. Greensburg turned disaster into opportunity and created a vision to rebuild as a sustainable community. </a:t>
            </a:r>
          </a:p>
          <a:p>
            <a:r>
              <a:rPr lang="en-US" smtClean="0">
                <a:latin typeface="Arial" pitchFamily="34" charset="0"/>
                <a:ea typeface="ＭＳ Ｐゴシック" charset="-128"/>
              </a:rPr>
              <a:t>After </a:t>
            </a:r>
            <a:r>
              <a:rPr lang="en-US" smtClean="0">
                <a:latin typeface="Arial" pitchFamily="34" charset="0"/>
                <a:ea typeface="ＭＳ Ｐゴシック" charset="-128"/>
                <a:hlinkClick r:id="rId3"/>
              </a:rPr>
              <a:t>approving an ordinance requiring that all municipal buildings above 4,000 square feet be built to LEED Platinum standards, the town has now become both a laboratory for sustainability and a showcase of LEED-worthy projects. In fact, Greensburg features several new structures that incorporate sustainable energy sources, high-efficiency building materials and machinery, and other green moves. </a:t>
            </a:r>
            <a:endParaRPr lang="en-US" smtClean="0">
              <a:latin typeface="Arial" pitchFamily="34" charset="0"/>
              <a:ea typeface="ＭＳ Ｐゴシック" charset="-128"/>
            </a:endParaRPr>
          </a:p>
          <a:p>
            <a:endParaRPr lang="en-US" smtClean="0">
              <a:latin typeface="Arial" pitchFamily="34" charset="0"/>
              <a:ea typeface="ＭＳ Ｐゴシック" charset="-128"/>
            </a:endParaRPr>
          </a:p>
          <a:p>
            <a:r>
              <a:rPr lang="en-US" smtClean="0">
                <a:latin typeface="Arial" pitchFamily="34" charset="0"/>
                <a:ea typeface="ＭＳ Ｐゴシック" charset="-128"/>
              </a:rPr>
              <a:t>New commercial buildings and homes will use 30%–40% less energy than those built to code.</a:t>
            </a:r>
          </a:p>
          <a:p>
            <a:endParaRPr lang="en-US" smtClean="0">
              <a:latin typeface="Arial" pitchFamily="34" charset="0"/>
              <a:ea typeface="ＭＳ Ｐゴシック" charset="-128"/>
            </a:endParaRPr>
          </a:p>
          <a:p>
            <a:r>
              <a:rPr lang="en-US" smtClean="0">
                <a:latin typeface="Arial" pitchFamily="34" charset="0"/>
                <a:ea typeface="ＭＳ Ｐゴシック" charset="-128"/>
              </a:rPr>
              <a:t>Concrete Example:  Silo Eco-Home - http://www.greenmagonline.com/?p=1463</a:t>
            </a:r>
          </a:p>
          <a:p>
            <a:r>
              <a:rPr lang="en-US" smtClean="0">
                <a:latin typeface="Arial" pitchFamily="34" charset="0"/>
                <a:ea typeface="ＭＳ Ｐゴシック" charset="-128"/>
              </a:rPr>
              <a:t>The eco-home, with its six-inch thick concrete walls, can withstand the high winds of a tornado, yet still provide an aesthetically appealing design.</a:t>
            </a:r>
          </a:p>
        </p:txBody>
      </p:sp>
      <p:sp>
        <p:nvSpPr>
          <p:cNvPr id="4" name="Slide Number Placeholder 3"/>
          <p:cNvSpPr>
            <a:spLocks noGrp="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DBDDBEC2-D434-4D41-9086-9F76E044AB7F}" type="slidenum">
              <a:rPr lang="en-US"/>
              <a:pPr/>
              <a:t>87</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077AA20-51CF-450A-8C9B-6CA6B6825D55}" type="slidenum">
              <a:rPr lang="en-US" smtClean="0"/>
              <a:pPr/>
              <a:t>88</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077AA20-51CF-450A-8C9B-6CA6B6825D55}" type="slidenum">
              <a:rPr lang="en-US" smtClean="0"/>
              <a:pPr/>
              <a:t>89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077AA20-51CF-450A-8C9B-6CA6B6825D55}" type="slidenum">
              <a:rPr lang="en-US" smtClean="0"/>
              <a:pPr/>
              <a:t>9</a:t>
            </a:fld>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077AA20-51CF-450A-8C9B-6CA6B6825D55}" type="slidenum">
              <a:rPr lang="en-US" smtClean="0"/>
              <a:pPr/>
              <a:t>90</a:t>
            </a:fld>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077AA20-51CF-450A-8C9B-6CA6B6825D55}" type="slidenum">
              <a:rPr lang="en-US" smtClean="0"/>
              <a:pPr/>
              <a:t>91</a:t>
            </a:fld>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a:t>
            </a:r>
            <a:r>
              <a:rPr lang="en-US" baseline="0" dirty="0" smtClean="0"/>
              <a:t> are a few websites that can help answer any questions you might have, where you can get updates on the research and find tools you can use to help spread the word.</a:t>
            </a:r>
            <a:endParaRPr lang="en-US" dirty="0"/>
          </a:p>
        </p:txBody>
      </p:sp>
      <p:sp>
        <p:nvSpPr>
          <p:cNvPr id="4" name="Slide Number Placeholder 3"/>
          <p:cNvSpPr>
            <a:spLocks noGrp="1"/>
          </p:cNvSpPr>
          <p:nvPr>
            <p:ph type="sldNum" sz="quarter" idx="10"/>
          </p:nvPr>
        </p:nvSpPr>
        <p:spPr/>
        <p:txBody>
          <a:bodyPr/>
          <a:lstStyle/>
          <a:p>
            <a:fld id="{E12991FB-F1F0-44AD-9F34-325EBC2F4E7D}" type="slidenum">
              <a:rPr lang="en-US" smtClean="0"/>
              <a:pPr/>
              <a:t>92</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vmlDrawing" Target="../drawings/vmlDrawing2.vml"/><Relationship Id="rId4" Type="http://schemas.openxmlformats.org/officeDocument/2006/relationships/oleObject" Target="../embeddings/oleObject3.bin"/></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aphicFrame>
        <p:nvGraphicFramePr>
          <p:cNvPr id="664590" name="Object 14"/>
          <p:cNvGraphicFramePr>
            <a:graphicFrameLocks noChangeAspect="1"/>
          </p:cNvGraphicFramePr>
          <p:nvPr/>
        </p:nvGraphicFramePr>
        <p:xfrm>
          <a:off x="1150938" y="1489075"/>
          <a:ext cx="6769100" cy="4606925"/>
        </p:xfrm>
        <a:graphic>
          <a:graphicData uri="http://schemas.openxmlformats.org/presentationml/2006/ole">
            <p:oleObj spid="_x0000_s2050" name="Image" r:id="rId3" imgW="8228571" imgH="5600000" progId="">
              <p:embed/>
            </p:oleObj>
          </a:graphicData>
        </a:graphic>
      </p:graphicFrame>
      <p:sp>
        <p:nvSpPr>
          <p:cNvPr id="664578" name="Rectangle 2"/>
          <p:cNvSpPr>
            <a:spLocks noGrp="1" noChangeArrowheads="1"/>
          </p:cNvSpPr>
          <p:nvPr>
            <p:ph type="ctrTitle"/>
          </p:nvPr>
        </p:nvSpPr>
        <p:spPr>
          <a:xfrm>
            <a:off x="914400" y="1524000"/>
            <a:ext cx="7623175" cy="1752600"/>
          </a:xfrm>
        </p:spPr>
        <p:txBody>
          <a:bodyPr/>
          <a:lstStyle>
            <a:lvl1pPr>
              <a:defRPr sz="5000"/>
            </a:lvl1pPr>
          </a:lstStyle>
          <a:p>
            <a:r>
              <a:rPr lang="en-US" altLang="en-US" smtClean="0"/>
              <a:t>Click to edit Master title style</a:t>
            </a:r>
            <a:endParaRPr lang="en-US" altLang="en-US"/>
          </a:p>
        </p:txBody>
      </p:sp>
      <p:sp>
        <p:nvSpPr>
          <p:cNvPr id="664579"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800"/>
            </a:lvl1pPr>
          </a:lstStyle>
          <a:p>
            <a:r>
              <a:rPr lang="en-US" altLang="en-US" smtClean="0"/>
              <a:t>Click to edit Master subtitle style</a:t>
            </a:r>
            <a:endParaRPr lang="en-US" altLang="en-US"/>
          </a:p>
        </p:txBody>
      </p:sp>
      <p:sp>
        <p:nvSpPr>
          <p:cNvPr id="664580" name="Rectangle 4"/>
          <p:cNvSpPr>
            <a:spLocks noGrp="1" noChangeArrowheads="1"/>
          </p:cNvSpPr>
          <p:nvPr>
            <p:ph type="dt" sz="half" idx="2"/>
          </p:nvPr>
        </p:nvSpPr>
        <p:spPr>
          <a:xfrm>
            <a:off x="4187825" y="6176963"/>
            <a:ext cx="2133600" cy="457200"/>
          </a:xfrm>
          <a:prstGeom prst="rect">
            <a:avLst/>
          </a:prstGeom>
        </p:spPr>
        <p:txBody>
          <a:bodyPr/>
          <a:lstStyle>
            <a:lvl1pPr>
              <a:defRPr/>
            </a:lvl1pPr>
          </a:lstStyle>
          <a:p>
            <a:fld id="{F5E03F05-8973-4FD6-8AAB-C50BFF73800F}" type="datetimeFigureOut">
              <a:rPr lang="en-US" smtClean="0"/>
              <a:pPr/>
              <a:t>9/8/2011</a:t>
            </a:fld>
            <a:endParaRPr lang="en-US"/>
          </a:p>
        </p:txBody>
      </p:sp>
      <p:sp>
        <p:nvSpPr>
          <p:cNvPr id="664582" name="Rectangle 6"/>
          <p:cNvSpPr>
            <a:spLocks noGrp="1" noChangeArrowheads="1"/>
          </p:cNvSpPr>
          <p:nvPr>
            <p:ph type="sldNum" sz="quarter" idx="4"/>
          </p:nvPr>
        </p:nvSpPr>
        <p:spPr>
          <a:xfrm>
            <a:off x="6410325" y="6167438"/>
            <a:ext cx="2133600" cy="457200"/>
          </a:xfrm>
          <a:prstGeom prst="rect">
            <a:avLst/>
          </a:prstGeom>
        </p:spPr>
        <p:txBody>
          <a:bodyPr/>
          <a:lstStyle>
            <a:lvl1pPr>
              <a:defRPr/>
            </a:lvl1pPr>
          </a:lstStyle>
          <a:p>
            <a:fld id="{30EABE48-2159-4AA2-AC84-5536C7C15DD3}" type="slidenum">
              <a:rPr lang="en-US" smtClean="0"/>
              <a:pPr/>
              <a:t>‹#›</a:t>
            </a:fld>
            <a:endParaRPr lang="en-US"/>
          </a:p>
        </p:txBody>
      </p:sp>
      <p:sp>
        <p:nvSpPr>
          <p:cNvPr id="664583" name="Freeform 7"/>
          <p:cNvSpPr>
            <a:spLocks noChangeArrowheads="1"/>
          </p:cNvSpPr>
          <p:nvPr/>
        </p:nvSpPr>
        <p:spPr bwMode="auto">
          <a:xfrm>
            <a:off x="609600" y="1219200"/>
            <a:ext cx="7924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664584" name="Line 8"/>
          <p:cNvSpPr>
            <a:spLocks noChangeShapeType="1"/>
          </p:cNvSpPr>
          <p:nvPr/>
        </p:nvSpPr>
        <p:spPr bwMode="auto">
          <a:xfrm>
            <a:off x="1981200" y="3962400"/>
            <a:ext cx="6511925" cy="0"/>
          </a:xfrm>
          <a:prstGeom prst="line">
            <a:avLst/>
          </a:prstGeom>
          <a:noFill/>
          <a:ln w="19050">
            <a:solidFill>
              <a:schemeClr val="accent1"/>
            </a:solidFill>
            <a:round/>
            <a:headEnd/>
            <a:tailEnd/>
          </a:ln>
          <a:effectLst/>
        </p:spPr>
        <p:txBody>
          <a:bodyPr/>
          <a:lstStyle/>
          <a:p>
            <a:endParaRPr lang="en-US"/>
          </a:p>
        </p:txBody>
      </p:sp>
      <p:graphicFrame>
        <p:nvGraphicFramePr>
          <p:cNvPr id="664591" name="Object 15"/>
          <p:cNvGraphicFramePr>
            <a:graphicFrameLocks noChangeAspect="1"/>
          </p:cNvGraphicFramePr>
          <p:nvPr/>
        </p:nvGraphicFramePr>
        <p:xfrm>
          <a:off x="657225" y="5251450"/>
          <a:ext cx="1579563" cy="1371600"/>
        </p:xfrm>
        <a:graphic>
          <a:graphicData uri="http://schemas.openxmlformats.org/presentationml/2006/ole">
            <p:oleObj spid="_x0000_s2051" name="Image" r:id="rId4" imgW="1828571" imgH="1587302" progId="">
              <p:embed/>
            </p:oleObj>
          </a:graphicData>
        </a:graphic>
      </p:graphicFrame>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243638"/>
            <a:ext cx="2133600" cy="457200"/>
          </a:xfrm>
          <a:prstGeom prst="rect">
            <a:avLst/>
          </a:prstGeom>
        </p:spPr>
        <p:txBody>
          <a:bodyPr/>
          <a:lstStyle>
            <a:lvl1pPr>
              <a:defRPr/>
            </a:lvl1pPr>
          </a:lstStyle>
          <a:p>
            <a:fld id="{F5E03F05-8973-4FD6-8AAB-C50BFF73800F}" type="datetimeFigureOut">
              <a:rPr lang="en-US" smtClean="0"/>
              <a:pPr/>
              <a:t>9/8/2011</a:t>
            </a:fld>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6553200" y="6243638"/>
            <a:ext cx="2133600" cy="457200"/>
          </a:xfrm>
          <a:prstGeom prst="rect">
            <a:avLst/>
          </a:prstGeom>
        </p:spPr>
        <p:txBody>
          <a:bodyPr/>
          <a:lstStyle>
            <a:lvl1pPr>
              <a:defRPr/>
            </a:lvl1pPr>
          </a:lstStyle>
          <a:p>
            <a:fld id="{30EABE48-2159-4AA2-AC84-5536C7C15DD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7959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7959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243638"/>
            <a:ext cx="2133600" cy="457200"/>
          </a:xfrm>
          <a:prstGeom prst="rect">
            <a:avLst/>
          </a:prstGeom>
        </p:spPr>
        <p:txBody>
          <a:bodyPr/>
          <a:lstStyle>
            <a:lvl1pPr>
              <a:defRPr/>
            </a:lvl1pPr>
          </a:lstStyle>
          <a:p>
            <a:fld id="{F5E03F05-8973-4FD6-8AAB-C50BFF73800F}" type="datetimeFigureOut">
              <a:rPr lang="en-US" smtClean="0"/>
              <a:pPr/>
              <a:t>9/8/2011</a:t>
            </a:fld>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6553200" y="6243638"/>
            <a:ext cx="2133600" cy="457200"/>
          </a:xfrm>
          <a:prstGeom prst="rect">
            <a:avLst/>
          </a:prstGeom>
        </p:spPr>
        <p:txBody>
          <a:bodyPr/>
          <a:lstStyle>
            <a:lvl1pPr>
              <a:defRPr/>
            </a:lvl1pPr>
          </a:lstStyle>
          <a:p>
            <a:fld id="{30EABE48-2159-4AA2-AC84-5536C7C15DD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243638"/>
            <a:ext cx="2133600" cy="457200"/>
          </a:xfrm>
          <a:prstGeom prst="rect">
            <a:avLst/>
          </a:prstGeom>
        </p:spPr>
        <p:txBody>
          <a:bodyPr/>
          <a:lstStyle>
            <a:lvl1pPr>
              <a:defRPr/>
            </a:lvl1pPr>
          </a:lstStyle>
          <a:p>
            <a:fld id="{F5E03F05-8973-4FD6-8AAB-C50BFF73800F}" type="datetimeFigureOut">
              <a:rPr lang="en-US" smtClean="0"/>
              <a:pPr/>
              <a:t>9/8/2011</a:t>
            </a:fld>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6553200" y="6243638"/>
            <a:ext cx="2133600" cy="457200"/>
          </a:xfrm>
          <a:prstGeom prst="rect">
            <a:avLst/>
          </a:prstGeom>
        </p:spPr>
        <p:txBody>
          <a:bodyPr/>
          <a:lstStyle>
            <a:lvl1pPr>
              <a:defRPr/>
            </a:lvl1pPr>
          </a:lstStyle>
          <a:p>
            <a:fld id="{30EABE48-2159-4AA2-AC84-5536C7C15DD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a:xfrm>
            <a:off x="457200" y="6243638"/>
            <a:ext cx="2133600" cy="457200"/>
          </a:xfrm>
          <a:prstGeom prst="rect">
            <a:avLst/>
          </a:prstGeom>
        </p:spPr>
        <p:txBody>
          <a:bodyPr/>
          <a:lstStyle>
            <a:lvl1pPr>
              <a:defRPr/>
            </a:lvl1pPr>
          </a:lstStyle>
          <a:p>
            <a:fld id="{F5E03F05-8973-4FD6-8AAB-C50BFF73800F}" type="datetimeFigureOut">
              <a:rPr lang="en-US" smtClean="0"/>
              <a:pPr/>
              <a:t>9/8/2011</a:t>
            </a:fld>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6553200" y="6243638"/>
            <a:ext cx="2133600" cy="457200"/>
          </a:xfrm>
          <a:prstGeom prst="rect">
            <a:avLst/>
          </a:prstGeom>
        </p:spPr>
        <p:txBody>
          <a:bodyPr/>
          <a:lstStyle>
            <a:lvl1pPr>
              <a:defRPr/>
            </a:lvl1pPr>
          </a:lstStyle>
          <a:p>
            <a:fld id="{30EABE48-2159-4AA2-AC84-5536C7C15DD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4305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4305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3638"/>
            <a:ext cx="2133600" cy="457200"/>
          </a:xfrm>
          <a:prstGeom prst="rect">
            <a:avLst/>
          </a:prstGeom>
        </p:spPr>
        <p:txBody>
          <a:bodyPr/>
          <a:lstStyle>
            <a:lvl1pPr>
              <a:defRPr/>
            </a:lvl1pPr>
          </a:lstStyle>
          <a:p>
            <a:fld id="{F5E03F05-8973-4FD6-8AAB-C50BFF73800F}" type="datetimeFigureOut">
              <a:rPr lang="en-US" smtClean="0"/>
              <a:pPr/>
              <a:t>9/8/2011</a:t>
            </a:fld>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a:xfrm>
            <a:off x="6553200" y="6243638"/>
            <a:ext cx="2133600" cy="457200"/>
          </a:xfrm>
          <a:prstGeom prst="rect">
            <a:avLst/>
          </a:prstGeom>
        </p:spPr>
        <p:txBody>
          <a:bodyPr/>
          <a:lstStyle>
            <a:lvl1pPr>
              <a:defRPr/>
            </a:lvl1pPr>
          </a:lstStyle>
          <a:p>
            <a:fld id="{30EABE48-2159-4AA2-AC84-5536C7C15DD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3638"/>
            <a:ext cx="2133600" cy="457200"/>
          </a:xfrm>
          <a:prstGeom prst="rect">
            <a:avLst/>
          </a:prstGeom>
        </p:spPr>
        <p:txBody>
          <a:bodyPr/>
          <a:lstStyle>
            <a:lvl1pPr>
              <a:defRPr/>
            </a:lvl1pPr>
          </a:lstStyle>
          <a:p>
            <a:fld id="{F5E03F05-8973-4FD6-8AAB-C50BFF73800F}" type="datetimeFigureOut">
              <a:rPr lang="en-US" smtClean="0"/>
              <a:pPr/>
              <a:t>9/8/2011</a:t>
            </a:fld>
            <a:endParaRPr lang="en-US"/>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9" name="Slide Number Placeholder 8"/>
          <p:cNvSpPr>
            <a:spLocks noGrp="1"/>
          </p:cNvSpPr>
          <p:nvPr>
            <p:ph type="sldNum" sz="quarter" idx="12"/>
          </p:nvPr>
        </p:nvSpPr>
        <p:spPr>
          <a:xfrm>
            <a:off x="6553200" y="6243638"/>
            <a:ext cx="2133600" cy="457200"/>
          </a:xfrm>
          <a:prstGeom prst="rect">
            <a:avLst/>
          </a:prstGeom>
        </p:spPr>
        <p:txBody>
          <a:bodyPr/>
          <a:lstStyle>
            <a:lvl1pPr>
              <a:defRPr/>
            </a:lvl1pPr>
          </a:lstStyle>
          <a:p>
            <a:fld id="{30EABE48-2159-4AA2-AC84-5536C7C15DD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243638"/>
            <a:ext cx="2133600" cy="457200"/>
          </a:xfrm>
          <a:prstGeom prst="rect">
            <a:avLst/>
          </a:prstGeom>
        </p:spPr>
        <p:txBody>
          <a:bodyPr/>
          <a:lstStyle>
            <a:lvl1pPr>
              <a:defRPr/>
            </a:lvl1pPr>
          </a:lstStyle>
          <a:p>
            <a:fld id="{F5E03F05-8973-4FD6-8AAB-C50BFF73800F}" type="datetimeFigureOut">
              <a:rPr lang="en-US" smtClean="0"/>
              <a:pPr/>
              <a:t>9/8/2011</a:t>
            </a:fld>
            <a:endParaRPr lang="en-US"/>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5" name="Slide Number Placeholder 4"/>
          <p:cNvSpPr>
            <a:spLocks noGrp="1"/>
          </p:cNvSpPr>
          <p:nvPr>
            <p:ph type="sldNum" sz="quarter" idx="12"/>
          </p:nvPr>
        </p:nvSpPr>
        <p:spPr>
          <a:xfrm>
            <a:off x="6553200" y="6243638"/>
            <a:ext cx="2133600" cy="457200"/>
          </a:xfrm>
          <a:prstGeom prst="rect">
            <a:avLst/>
          </a:prstGeom>
        </p:spPr>
        <p:txBody>
          <a:bodyPr/>
          <a:lstStyle>
            <a:lvl1pPr>
              <a:defRPr/>
            </a:lvl1pPr>
          </a:lstStyle>
          <a:p>
            <a:fld id="{30EABE48-2159-4AA2-AC84-5536C7C15DD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243638"/>
            <a:ext cx="2133600" cy="457200"/>
          </a:xfrm>
          <a:prstGeom prst="rect">
            <a:avLst/>
          </a:prstGeom>
        </p:spPr>
        <p:txBody>
          <a:bodyPr/>
          <a:lstStyle>
            <a:lvl1pPr>
              <a:defRPr/>
            </a:lvl1pPr>
          </a:lstStyle>
          <a:p>
            <a:fld id="{F5E03F05-8973-4FD6-8AAB-C50BFF73800F}" type="datetimeFigureOut">
              <a:rPr lang="en-US" smtClean="0"/>
              <a:pPr/>
              <a:t>9/8/2011</a:t>
            </a:fld>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a:xfrm>
            <a:off x="6553200" y="6243638"/>
            <a:ext cx="2133600" cy="457200"/>
          </a:xfrm>
          <a:prstGeom prst="rect">
            <a:avLst/>
          </a:prstGeom>
        </p:spPr>
        <p:txBody>
          <a:bodyPr/>
          <a:lstStyle>
            <a:lvl1pPr>
              <a:defRPr/>
            </a:lvl1pPr>
          </a:lstStyle>
          <a:p>
            <a:fld id="{30EABE48-2159-4AA2-AC84-5536C7C15DD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243638"/>
            <a:ext cx="2133600" cy="457200"/>
          </a:xfrm>
          <a:prstGeom prst="rect">
            <a:avLst/>
          </a:prstGeom>
        </p:spPr>
        <p:txBody>
          <a:bodyPr/>
          <a:lstStyle>
            <a:lvl1pPr>
              <a:defRPr/>
            </a:lvl1pPr>
          </a:lstStyle>
          <a:p>
            <a:fld id="{F5E03F05-8973-4FD6-8AAB-C50BFF73800F}" type="datetimeFigureOut">
              <a:rPr lang="en-US" smtClean="0"/>
              <a:pPr/>
              <a:t>9/8/2011</a:t>
            </a:fld>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a:xfrm>
            <a:off x="6553200" y="6243638"/>
            <a:ext cx="2133600" cy="457200"/>
          </a:xfrm>
          <a:prstGeom prst="rect">
            <a:avLst/>
          </a:prstGeom>
        </p:spPr>
        <p:txBody>
          <a:bodyPr/>
          <a:lstStyle>
            <a:lvl1pPr>
              <a:defRPr/>
            </a:lvl1pPr>
          </a:lstStyle>
          <a:p>
            <a:fld id="{30EABE48-2159-4AA2-AC84-5536C7C15DD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vmlDrawing" Target="../drawings/vmlDrawing1.v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63554" name="Rectangle 2"/>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663559" name="Freeform 7"/>
          <p:cNvSpPr>
            <a:spLocks noChangeArrowheads="1"/>
          </p:cNvSpPr>
          <p:nvPr/>
        </p:nvSpPr>
        <p:spPr bwMode="auto">
          <a:xfrm>
            <a:off x="381000" y="228600"/>
            <a:ext cx="82296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lstStyle/>
          <a:p>
            <a:endParaRPr lang="en-US"/>
          </a:p>
        </p:txBody>
      </p:sp>
      <p:graphicFrame>
        <p:nvGraphicFramePr>
          <p:cNvPr id="663570" name="Object 18"/>
          <p:cNvGraphicFramePr>
            <a:graphicFrameLocks noChangeAspect="1"/>
          </p:cNvGraphicFramePr>
          <p:nvPr/>
        </p:nvGraphicFramePr>
        <p:xfrm>
          <a:off x="1150938" y="1489075"/>
          <a:ext cx="6769100" cy="4606925"/>
        </p:xfrm>
        <a:graphic>
          <a:graphicData uri="http://schemas.openxmlformats.org/presentationml/2006/ole">
            <p:oleObj spid="_x0000_s1026" name="Image" r:id="rId14" imgW="8228571" imgH="5600000" progId="">
              <p:embed/>
            </p:oleObj>
          </a:graphicData>
        </a:graphic>
      </p:graphicFrame>
      <p:sp>
        <p:nvSpPr>
          <p:cNvPr id="663555" name="Rectangle 3"/>
          <p:cNvSpPr>
            <a:spLocks noGrp="1" noChangeArrowheads="1"/>
          </p:cNvSpPr>
          <p:nvPr>
            <p:ph type="body" idx="1"/>
          </p:nvPr>
        </p:nvSpPr>
        <p:spPr bwMode="auto">
          <a:xfrm>
            <a:off x="457200" y="154305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rtl="0" eaLnBrk="1" fontAlgn="base" hangingPunct="1">
        <a:spcBef>
          <a:spcPct val="0"/>
        </a:spcBef>
        <a:spcAft>
          <a:spcPct val="0"/>
        </a:spcAft>
        <a:defRPr sz="4200">
          <a:solidFill>
            <a:schemeClr val="tx2"/>
          </a:solidFill>
          <a:latin typeface="+mj-lt"/>
          <a:ea typeface="+mj-ea"/>
          <a:cs typeface="+mj-cs"/>
        </a:defRPr>
      </a:lvl1pPr>
      <a:lvl2pPr algn="l" rtl="0" eaLnBrk="1" fontAlgn="base" hangingPunct="1">
        <a:spcBef>
          <a:spcPct val="0"/>
        </a:spcBef>
        <a:spcAft>
          <a:spcPct val="0"/>
        </a:spcAft>
        <a:defRPr sz="4200">
          <a:solidFill>
            <a:schemeClr val="tx2"/>
          </a:solidFill>
          <a:latin typeface="Garamond" pitchFamily="18" charset="0"/>
          <a:cs typeface="Arial" charset="0"/>
        </a:defRPr>
      </a:lvl2pPr>
      <a:lvl3pPr algn="l" rtl="0" eaLnBrk="1" fontAlgn="base" hangingPunct="1">
        <a:spcBef>
          <a:spcPct val="0"/>
        </a:spcBef>
        <a:spcAft>
          <a:spcPct val="0"/>
        </a:spcAft>
        <a:defRPr sz="4200">
          <a:solidFill>
            <a:schemeClr val="tx2"/>
          </a:solidFill>
          <a:latin typeface="Garamond" pitchFamily="18" charset="0"/>
          <a:cs typeface="Arial" charset="0"/>
        </a:defRPr>
      </a:lvl3pPr>
      <a:lvl4pPr algn="l" rtl="0" eaLnBrk="1" fontAlgn="base" hangingPunct="1">
        <a:spcBef>
          <a:spcPct val="0"/>
        </a:spcBef>
        <a:spcAft>
          <a:spcPct val="0"/>
        </a:spcAft>
        <a:defRPr sz="4200">
          <a:solidFill>
            <a:schemeClr val="tx2"/>
          </a:solidFill>
          <a:latin typeface="Garamond" pitchFamily="18" charset="0"/>
          <a:cs typeface="Arial" charset="0"/>
        </a:defRPr>
      </a:lvl4pPr>
      <a:lvl5pPr algn="l" rtl="0" eaLnBrk="1" fontAlgn="base" hangingPunct="1">
        <a:spcBef>
          <a:spcPct val="0"/>
        </a:spcBef>
        <a:spcAft>
          <a:spcPct val="0"/>
        </a:spcAft>
        <a:defRPr sz="4200">
          <a:solidFill>
            <a:schemeClr val="tx2"/>
          </a:solidFill>
          <a:latin typeface="Garamond" pitchFamily="18" charset="0"/>
          <a:cs typeface="Arial" charset="0"/>
        </a:defRPr>
      </a:lvl5pPr>
      <a:lvl6pPr marL="457200" algn="l" rtl="0" eaLnBrk="1" fontAlgn="base" hangingPunct="1">
        <a:spcBef>
          <a:spcPct val="0"/>
        </a:spcBef>
        <a:spcAft>
          <a:spcPct val="0"/>
        </a:spcAft>
        <a:defRPr sz="4200">
          <a:solidFill>
            <a:schemeClr val="tx2"/>
          </a:solidFill>
          <a:latin typeface="Garamond" pitchFamily="18" charset="0"/>
          <a:cs typeface="Arial" charset="0"/>
        </a:defRPr>
      </a:lvl6pPr>
      <a:lvl7pPr marL="914400" algn="l" rtl="0" eaLnBrk="1" fontAlgn="base" hangingPunct="1">
        <a:spcBef>
          <a:spcPct val="0"/>
        </a:spcBef>
        <a:spcAft>
          <a:spcPct val="0"/>
        </a:spcAft>
        <a:defRPr sz="4200">
          <a:solidFill>
            <a:schemeClr val="tx2"/>
          </a:solidFill>
          <a:latin typeface="Garamond" pitchFamily="18" charset="0"/>
          <a:cs typeface="Arial" charset="0"/>
        </a:defRPr>
      </a:lvl7pPr>
      <a:lvl8pPr marL="1371600" algn="l" rtl="0" eaLnBrk="1" fontAlgn="base" hangingPunct="1">
        <a:spcBef>
          <a:spcPct val="0"/>
        </a:spcBef>
        <a:spcAft>
          <a:spcPct val="0"/>
        </a:spcAft>
        <a:defRPr sz="4200">
          <a:solidFill>
            <a:schemeClr val="tx2"/>
          </a:solidFill>
          <a:latin typeface="Garamond" pitchFamily="18" charset="0"/>
          <a:cs typeface="Arial" charset="0"/>
        </a:defRPr>
      </a:lvl8pPr>
      <a:lvl9pPr marL="1828800" algn="l" rtl="0" eaLnBrk="1" fontAlgn="base" hangingPunct="1">
        <a:spcBef>
          <a:spcPct val="0"/>
        </a:spcBef>
        <a:spcAft>
          <a:spcPct val="0"/>
        </a:spcAft>
        <a:defRPr sz="4200">
          <a:solidFill>
            <a:schemeClr val="tx2"/>
          </a:solidFill>
          <a:latin typeface="Garamond" pitchFamily="18" charset="0"/>
          <a:cs typeface="Arial" charset="0"/>
        </a:defRPr>
      </a:lvl9pPr>
    </p:titleStyle>
    <p:bodyStyle>
      <a:lvl1pPr marL="342900" indent="-342900" algn="l" rtl="0" eaLnBrk="1" fontAlgn="base" hangingPunct="1">
        <a:spcBef>
          <a:spcPct val="20000"/>
        </a:spcBef>
        <a:spcAft>
          <a:spcPct val="0"/>
        </a:spcAft>
        <a:buClr>
          <a:schemeClr val="accent1"/>
        </a:buClr>
        <a:buSzPct val="65000"/>
        <a:buFont typeface="Wingdings" pitchFamily="2" charset="2"/>
        <a:buChar char="n"/>
        <a:defRPr sz="3000">
          <a:solidFill>
            <a:schemeClr val="tx1"/>
          </a:solidFill>
          <a:latin typeface="+mn-lt"/>
          <a:ea typeface="+mn-ea"/>
          <a:cs typeface="+mn-cs"/>
        </a:defRPr>
      </a:lvl1pPr>
      <a:lvl2pPr marL="669925" indent="-325438" algn="l" rtl="0" eaLnBrk="1" fontAlgn="base" hangingPunct="1">
        <a:spcBef>
          <a:spcPct val="20000"/>
        </a:spcBef>
        <a:spcAft>
          <a:spcPct val="0"/>
        </a:spcAft>
        <a:buClr>
          <a:schemeClr val="accent2"/>
        </a:buClr>
        <a:buSzPct val="60000"/>
        <a:buFont typeface="Wingdings" pitchFamily="2" charset="2"/>
        <a:buChar char="q"/>
        <a:defRPr sz="2600">
          <a:solidFill>
            <a:schemeClr val="tx1"/>
          </a:solidFill>
          <a:latin typeface="+mn-lt"/>
          <a:cs typeface="+mn-cs"/>
        </a:defRPr>
      </a:lvl2pPr>
      <a:lvl3pPr marL="1022350" indent="-350838" algn="l" rtl="0" eaLnBrk="1" fontAlgn="base" hangingPunct="1">
        <a:spcBef>
          <a:spcPct val="20000"/>
        </a:spcBef>
        <a:spcAft>
          <a:spcPct val="0"/>
        </a:spcAft>
        <a:buClr>
          <a:schemeClr val="accent1"/>
        </a:buClr>
        <a:buSzPct val="65000"/>
        <a:buFont typeface="Wingdings" pitchFamily="2" charset="2"/>
        <a:buChar char="n"/>
        <a:defRPr sz="2200">
          <a:solidFill>
            <a:schemeClr val="tx1"/>
          </a:solidFill>
          <a:latin typeface="+mn-lt"/>
          <a:cs typeface="+mn-cs"/>
        </a:defRPr>
      </a:lvl3pPr>
      <a:lvl4pPr marL="1339850" indent="-315913" algn="l" rtl="0" eaLnBrk="1" fontAlgn="base" hangingPunct="1">
        <a:spcBef>
          <a:spcPct val="20000"/>
        </a:spcBef>
        <a:spcAft>
          <a:spcPct val="0"/>
        </a:spcAft>
        <a:buClr>
          <a:schemeClr val="accent2"/>
        </a:buClr>
        <a:buSzPct val="70000"/>
        <a:buFont typeface="Wingdings" pitchFamily="2" charset="2"/>
        <a:buChar char="q"/>
        <a:defRPr sz="2000">
          <a:solidFill>
            <a:schemeClr val="tx1"/>
          </a:solidFill>
          <a:latin typeface="+mn-lt"/>
          <a:cs typeface="+mn-cs"/>
        </a:defRPr>
      </a:lvl4pPr>
      <a:lvl5pPr marL="16811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9.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9.jpeg"/></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9.jpeg"/></Relationships>
</file>

<file path=ppt/slides/_rels/slide3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web.mit.edu/cshub"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web.mit.edu/cshub"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7.xml"/><Relationship Id="rId1" Type="http://schemas.openxmlformats.org/officeDocument/2006/relationships/slideLayout" Target="../slideLayouts/slideLayout6.xml"/><Relationship Id="rId4" Type="http://schemas.openxmlformats.org/officeDocument/2006/relationships/image" Target="../media/image29.jpe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hyperlink" Target="http://www.whataretherealcosts.org/" TargetMode="Externa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3.xml"/><Relationship Id="rId1" Type="http://schemas.openxmlformats.org/officeDocument/2006/relationships/slideLayout" Target="../slideLayouts/slideLayout1.xml"/><Relationship Id="rId5" Type="http://schemas.openxmlformats.org/officeDocument/2006/relationships/image" Target="../media/image36.jpeg"/><Relationship Id="rId4" Type="http://schemas.openxmlformats.org/officeDocument/2006/relationships/image" Target="../media/image35.jpeg"/></Relationships>
</file>

<file path=ppt/slides/_rels/slide8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6.xml"/><Relationship Id="rId1" Type="http://schemas.openxmlformats.org/officeDocument/2006/relationships/slideLayout" Target="../slideLayouts/slideLayout4.xml"/><Relationship Id="rId4" Type="http://schemas.openxmlformats.org/officeDocument/2006/relationships/image" Target="../media/image39.jpeg"/></Relationships>
</file>

<file path=ppt/slides/_rels/slide8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87.xml"/><Relationship Id="rId1" Type="http://schemas.openxmlformats.org/officeDocument/2006/relationships/slideLayout" Target="../slideLayouts/slideLayout4.xml"/><Relationship Id="rId4" Type="http://schemas.openxmlformats.org/officeDocument/2006/relationships/image" Target="../media/image41.jpe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MIT Year 2 Research Results:</a:t>
            </a:r>
            <a:br>
              <a:rPr lang="en-US" dirty="0" smtClean="0"/>
            </a:br>
            <a:r>
              <a:rPr lang="en-US" dirty="0" smtClean="0"/>
              <a:t>Local Outreach</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smtClean="0"/>
              <a:t>MIT Concrete Sustainability Hub</a:t>
            </a:r>
          </a:p>
        </p:txBody>
      </p:sp>
      <p:sp>
        <p:nvSpPr>
          <p:cNvPr id="7171" name="Content Placeholder 2"/>
          <p:cNvSpPr>
            <a:spLocks noGrp="1"/>
          </p:cNvSpPr>
          <p:nvPr>
            <p:ph idx="1"/>
          </p:nvPr>
        </p:nvSpPr>
        <p:spPr/>
        <p:txBody>
          <a:bodyPr/>
          <a:lstStyle/>
          <a:p>
            <a:r>
              <a:rPr lang="en-US" dirty="0" smtClean="0"/>
              <a:t>$10 million investment over next 5 years</a:t>
            </a:r>
          </a:p>
          <a:p>
            <a:r>
              <a:rPr lang="en-US" dirty="0" smtClean="0"/>
              <a:t>Funded equally by RMCREF &amp; PCA</a:t>
            </a:r>
          </a:p>
          <a:p>
            <a:r>
              <a:rPr lang="en-US" dirty="0" smtClean="0"/>
              <a:t>NRMCA providing technical support and guidance</a:t>
            </a:r>
          </a:p>
          <a:p>
            <a:r>
              <a:rPr lang="en-US" dirty="0" smtClean="0"/>
              <a:t>NRMCA and state associations can play a critical role in the technology transfer</a:t>
            </a:r>
          </a:p>
          <a:p>
            <a:endParaRPr lang="en-US" dirty="0" smtClean="0"/>
          </a:p>
          <a:p>
            <a:endParaRPr lang="en-US" dirty="0" smtClean="0"/>
          </a:p>
        </p:txBody>
      </p:sp>
      <p:pic>
        <p:nvPicPr>
          <p:cNvPr id="7" name="Picture 9" descr="RMCREF New Logo Black.jpg"/>
          <p:cNvPicPr>
            <a:picLocks noChangeAspect="1"/>
          </p:cNvPicPr>
          <p:nvPr/>
        </p:nvPicPr>
        <p:blipFill>
          <a:blip r:embed="rId3" cstate="screen"/>
          <a:srcRect/>
          <a:stretch>
            <a:fillRect/>
          </a:stretch>
        </p:blipFill>
        <p:spPr bwMode="auto">
          <a:xfrm>
            <a:off x="7239000" y="5029200"/>
            <a:ext cx="1066800" cy="1066800"/>
          </a:xfrm>
          <a:prstGeom prst="rect">
            <a:avLst/>
          </a:prstGeom>
          <a:noFill/>
          <a:ln w="9525">
            <a:noFill/>
            <a:miter lim="800000"/>
            <a:headEnd/>
            <a:tailEnd/>
          </a:ln>
        </p:spPr>
      </p:pic>
      <p:pic>
        <p:nvPicPr>
          <p:cNvPr id="8" name="Picture 10" descr="BSC_RGB.jpg"/>
          <p:cNvPicPr>
            <a:picLocks noChangeAspect="1"/>
          </p:cNvPicPr>
          <p:nvPr/>
        </p:nvPicPr>
        <p:blipFill>
          <a:blip r:embed="rId4" cstate="screen"/>
          <a:srcRect/>
          <a:stretch>
            <a:fillRect/>
          </a:stretch>
        </p:blipFill>
        <p:spPr bwMode="auto">
          <a:xfrm>
            <a:off x="5181600" y="5120184"/>
            <a:ext cx="1874837" cy="8464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smtClean="0"/>
              <a:t>MIT CSH Research Platforms</a:t>
            </a:r>
          </a:p>
        </p:txBody>
      </p:sp>
      <p:graphicFrame>
        <p:nvGraphicFramePr>
          <p:cNvPr id="5" name="Diagram 4"/>
          <p:cNvGraphicFramePr/>
          <p:nvPr/>
        </p:nvGraphicFramePr>
        <p:xfrm>
          <a:off x="381000" y="1524000"/>
          <a:ext cx="845820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MIT Year 2 Research Summaries</a:t>
            </a:r>
            <a:endParaRPr lang="en-US" dirty="0"/>
          </a:p>
        </p:txBody>
      </p:sp>
      <p:sp>
        <p:nvSpPr>
          <p:cNvPr id="3" name="Content Placeholder 2"/>
          <p:cNvSpPr>
            <a:spLocks noGrp="1"/>
          </p:cNvSpPr>
          <p:nvPr>
            <p:ph idx="1"/>
          </p:nvPr>
        </p:nvSpPr>
        <p:spPr/>
        <p:txBody>
          <a:bodyPr/>
          <a:lstStyle/>
          <a:p>
            <a:r>
              <a:rPr lang="en-US" dirty="0" smtClean="0"/>
              <a:t>LCA of Commercial Buildings</a:t>
            </a:r>
          </a:p>
          <a:p>
            <a:r>
              <a:rPr lang="en-US" dirty="0" smtClean="0"/>
              <a:t>LCA of Residential Buildings</a:t>
            </a:r>
          </a:p>
          <a:p>
            <a:r>
              <a:rPr lang="en-US" dirty="0" smtClean="0"/>
              <a:t>LCA of Concrete Pavements</a:t>
            </a:r>
          </a:p>
          <a:p>
            <a:r>
              <a:rPr lang="en-US" dirty="0" smtClean="0"/>
              <a:t>LCCA: Effects of Inflation and Volatility on Construction Alternatives</a:t>
            </a:r>
          </a:p>
          <a:p>
            <a:endParaRPr lang="en-US" dirty="0" smtClean="0"/>
          </a:p>
          <a:p>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smtClean="0"/>
              <a:t>MIT Research: Life Cycle Assessment of Commercial Buildings</a:t>
            </a:r>
            <a:endParaRPr lang="en-US" sz="4000" dirty="0">
              <a:solidFill>
                <a:schemeClr val="tx1"/>
              </a:solidFill>
            </a:endParaRPr>
          </a:p>
        </p:txBody>
      </p:sp>
      <p:sp>
        <p:nvSpPr>
          <p:cNvPr id="4" name="Subtitle 3"/>
          <p:cNvSpPr>
            <a:spLocks noGrp="1"/>
          </p:cNvSpPr>
          <p:nvPr>
            <p:ph type="subTitle" idx="1"/>
          </p:nvPr>
        </p:nvSpPr>
        <p:spPr/>
        <p:txBody>
          <a:bodyPr/>
          <a:lstStyle/>
          <a:p>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Methodology</a:t>
            </a:r>
            <a:endParaRPr lang="en-US" dirty="0"/>
          </a:p>
        </p:txBody>
      </p:sp>
      <p:sp>
        <p:nvSpPr>
          <p:cNvPr id="3" name="Content Placeholder 2"/>
          <p:cNvSpPr>
            <a:spLocks noGrp="1"/>
          </p:cNvSpPr>
          <p:nvPr>
            <p:ph idx="1"/>
          </p:nvPr>
        </p:nvSpPr>
        <p:spPr/>
        <p:txBody>
          <a:bodyPr/>
          <a:lstStyle/>
          <a:p>
            <a:r>
              <a:rPr lang="en-US" dirty="0" smtClean="0"/>
              <a:t>Standardized LCA methodology critical</a:t>
            </a:r>
          </a:p>
          <a:p>
            <a:r>
              <a:rPr lang="en-US" dirty="0" smtClean="0"/>
              <a:t>Increase consistency of LCA</a:t>
            </a:r>
          </a:p>
          <a:p>
            <a:r>
              <a:rPr lang="en-US" dirty="0" smtClean="0"/>
              <a:t>MIT proposes good practices for LCA</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Methodology</a:t>
            </a:r>
            <a:endParaRPr lang="en-US" dirty="0"/>
          </a:p>
        </p:txBody>
      </p:sp>
      <p:sp>
        <p:nvSpPr>
          <p:cNvPr id="3" name="Content Placeholder 2"/>
          <p:cNvSpPr>
            <a:spLocks noGrp="1"/>
          </p:cNvSpPr>
          <p:nvPr>
            <p:ph idx="1"/>
          </p:nvPr>
        </p:nvSpPr>
        <p:spPr/>
        <p:txBody>
          <a:bodyPr/>
          <a:lstStyle/>
          <a:p>
            <a:r>
              <a:rPr lang="en-US" dirty="0" smtClean="0"/>
              <a:t>Transparency of data</a:t>
            </a:r>
          </a:p>
          <a:p>
            <a:r>
              <a:rPr lang="en-US" dirty="0" smtClean="0"/>
              <a:t>Define scope</a:t>
            </a:r>
          </a:p>
          <a:p>
            <a:r>
              <a:rPr lang="en-US" dirty="0" smtClean="0"/>
              <a:t>Identify system boundaries</a:t>
            </a:r>
          </a:p>
          <a:p>
            <a:r>
              <a:rPr lang="en-US" dirty="0" smtClean="0"/>
              <a:t>Define functional unit</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Life Cycle Perspective</a:t>
            </a:r>
            <a:endParaRPr lang="en-US" dirty="0"/>
          </a:p>
        </p:txBody>
      </p:sp>
      <p:pic>
        <p:nvPicPr>
          <p:cNvPr id="6" name="Content Placeholder 5" descr="System Boundries for Commercial Building.jpg"/>
          <p:cNvPicPr>
            <a:picLocks noGrp="1" noChangeAspect="1"/>
          </p:cNvPicPr>
          <p:nvPr>
            <p:ph idx="1"/>
          </p:nvPr>
        </p:nvPicPr>
        <p:blipFill>
          <a:blip r:embed="rId3" cstate="print"/>
          <a:srcRect l="5646" t="13347" r="8814" b="22351"/>
          <a:stretch>
            <a:fillRect/>
          </a:stretch>
        </p:blipFill>
        <p:spPr>
          <a:xfrm>
            <a:off x="649284" y="1509825"/>
            <a:ext cx="7845432" cy="4423144"/>
          </a:xfr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Benchmark Building</a:t>
            </a:r>
            <a:endParaRPr lang="en-US" dirty="0"/>
          </a:p>
        </p:txBody>
      </p:sp>
      <p:pic>
        <p:nvPicPr>
          <p:cNvPr id="5" name="Picture 4" descr="CB_1.jpg"/>
          <p:cNvPicPr>
            <a:picLocks noChangeAspect="1"/>
          </p:cNvPicPr>
          <p:nvPr/>
        </p:nvPicPr>
        <p:blipFill>
          <a:blip r:embed="rId3" cstate="print"/>
          <a:stretch>
            <a:fillRect/>
          </a:stretch>
        </p:blipFill>
        <p:spPr>
          <a:xfrm>
            <a:off x="2105247" y="1312564"/>
            <a:ext cx="4890977" cy="3356433"/>
          </a:xfrm>
          <a:prstGeom prst="rect">
            <a:avLst/>
          </a:prstGeom>
          <a:ln>
            <a:solidFill>
              <a:schemeClr val="tx1"/>
            </a:solidFill>
          </a:ln>
        </p:spPr>
      </p:pic>
      <p:pic>
        <p:nvPicPr>
          <p:cNvPr id="8" name="Picture 2"/>
          <p:cNvPicPr>
            <a:picLocks noChangeAspect="1" noChangeArrowheads="1"/>
          </p:cNvPicPr>
          <p:nvPr/>
        </p:nvPicPr>
        <p:blipFill>
          <a:blip r:embed="rId4" cstate="screen"/>
          <a:srcRect/>
          <a:stretch>
            <a:fillRect/>
          </a:stretch>
        </p:blipFill>
        <p:spPr bwMode="auto">
          <a:xfrm>
            <a:off x="5667375" y="4501482"/>
            <a:ext cx="2944998" cy="20162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4"/>
          <p:cNvPicPr>
            <a:picLocks noChangeAspect="1" noChangeArrowheads="1"/>
          </p:cNvPicPr>
          <p:nvPr/>
        </p:nvPicPr>
        <p:blipFill>
          <a:blip r:embed="rId5" cstate="screen"/>
          <a:srcRect/>
          <a:stretch>
            <a:fillRect/>
          </a:stretch>
        </p:blipFill>
        <p:spPr bwMode="auto">
          <a:xfrm>
            <a:off x="680483" y="4574803"/>
            <a:ext cx="3062177" cy="19952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 Placeholder 3"/>
          <p:cNvSpPr txBox="1">
            <a:spLocks/>
          </p:cNvSpPr>
          <p:nvPr/>
        </p:nvSpPr>
        <p:spPr bwMode="auto">
          <a:xfrm>
            <a:off x="425302" y="5821134"/>
            <a:ext cx="2232837" cy="6397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defRPr/>
            </a:pPr>
            <a:r>
              <a:rPr kumimoji="0" lang="en-US" sz="2400" b="1" i="0" u="none" strike="noStrike" kern="0" cap="none" spc="0" normalizeH="0" baseline="0" noProof="0" dirty="0" smtClean="0">
                <a:ln>
                  <a:noFill/>
                </a:ln>
                <a:solidFill>
                  <a:schemeClr val="bg1"/>
                </a:solidFill>
                <a:effectLst/>
                <a:uLnTx/>
                <a:uFillTx/>
                <a:latin typeface="+mn-lt"/>
                <a:ea typeface="+mn-ea"/>
                <a:cs typeface="+mn-cs"/>
              </a:rPr>
              <a:t>Phoenix</a:t>
            </a:r>
          </a:p>
        </p:txBody>
      </p:sp>
      <p:sp>
        <p:nvSpPr>
          <p:cNvPr id="7" name="Text Placeholder 5"/>
          <p:cNvSpPr txBox="1">
            <a:spLocks/>
          </p:cNvSpPr>
          <p:nvPr/>
        </p:nvSpPr>
        <p:spPr bwMode="auto">
          <a:xfrm>
            <a:off x="5387841" y="5778603"/>
            <a:ext cx="2118748" cy="6397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defRPr/>
            </a:pPr>
            <a:r>
              <a:rPr kumimoji="0" lang="en-US" sz="2400" b="1" i="0" u="none" strike="noStrike" kern="0" cap="none" spc="0" normalizeH="0" baseline="0" noProof="0" dirty="0" smtClean="0">
                <a:ln>
                  <a:noFill/>
                </a:ln>
                <a:solidFill>
                  <a:schemeClr val="bg1"/>
                </a:solidFill>
                <a:effectLst/>
                <a:uLnTx/>
                <a:uFillTx/>
                <a:latin typeface="+mn-lt"/>
                <a:ea typeface="+mn-ea"/>
                <a:cs typeface="+mn-cs"/>
              </a:rPr>
              <a:t>Chicago</a:t>
            </a:r>
          </a:p>
        </p:txBody>
      </p:sp>
      <p:sp>
        <p:nvSpPr>
          <p:cNvPr id="10" name="TextBox 9"/>
          <p:cNvSpPr txBox="1"/>
          <p:nvPr/>
        </p:nvSpPr>
        <p:spPr>
          <a:xfrm>
            <a:off x="850604" y="1850067"/>
            <a:ext cx="1850066" cy="830997"/>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en-US" sz="2400" b="1" dirty="0" smtClean="0"/>
              <a:t>12 stories</a:t>
            </a:r>
          </a:p>
          <a:p>
            <a:r>
              <a:rPr lang="en-US" sz="2400" b="1" dirty="0" smtClean="0"/>
              <a:t>498,590 ft</a:t>
            </a:r>
            <a:r>
              <a:rPr lang="en-US" sz="2400" b="1" baseline="30000" dirty="0" smtClean="0"/>
              <a:t>2</a:t>
            </a:r>
          </a:p>
        </p:txBody>
      </p:sp>
      <p:sp>
        <p:nvSpPr>
          <p:cNvPr id="11" name="TextBox 10"/>
          <p:cNvSpPr txBox="1"/>
          <p:nvPr/>
        </p:nvSpPr>
        <p:spPr>
          <a:xfrm>
            <a:off x="6702055" y="1896142"/>
            <a:ext cx="1850066" cy="830997"/>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en-US" sz="2400" b="1" dirty="0" smtClean="0"/>
              <a:t>Concrete</a:t>
            </a:r>
          </a:p>
          <a:p>
            <a:r>
              <a:rPr lang="en-US" sz="2400" b="1" dirty="0" smtClean="0"/>
              <a:t>Steel</a:t>
            </a:r>
            <a:endParaRPr lang="en-US" sz="2400" b="1" baseline="30000" dirty="0" smtClean="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Benchmark Analysis</a:t>
            </a:r>
            <a:endParaRPr lang="en-US" dirty="0"/>
          </a:p>
        </p:txBody>
      </p:sp>
      <p:sp>
        <p:nvSpPr>
          <p:cNvPr id="3" name="Content Placeholder 2"/>
          <p:cNvSpPr>
            <a:spLocks noGrp="1"/>
          </p:cNvSpPr>
          <p:nvPr>
            <p:ph idx="1"/>
          </p:nvPr>
        </p:nvSpPr>
        <p:spPr/>
        <p:txBody>
          <a:bodyPr/>
          <a:lstStyle/>
          <a:p>
            <a:r>
              <a:rPr lang="en-US" dirty="0" smtClean="0"/>
              <a:t>Operating energy for 60-year life cycle</a:t>
            </a:r>
          </a:p>
          <a:p>
            <a:endParaRPr lang="en-US" dirty="0" smtClean="0"/>
          </a:p>
          <a:p>
            <a:r>
              <a:rPr lang="en-US" dirty="0" smtClean="0"/>
              <a:t>Global warming potential (CO</a:t>
            </a:r>
            <a:r>
              <a:rPr lang="en-US" baseline="-25000" dirty="0" smtClean="0"/>
              <a:t>2</a:t>
            </a:r>
            <a:r>
              <a:rPr lang="en-US" dirty="0" smtClean="0"/>
              <a:t>e) quantified for several purposes</a:t>
            </a:r>
          </a:p>
          <a:p>
            <a:pPr lvl="1"/>
            <a:r>
              <a:rPr lang="en-US" dirty="0" smtClean="0"/>
              <a:t>Benchmarking emissions of current construction practices</a:t>
            </a:r>
          </a:p>
          <a:p>
            <a:pPr lvl="1"/>
            <a:r>
              <a:rPr lang="en-US" dirty="0" smtClean="0"/>
              <a:t>Comparing impacts of concrete versus steel</a:t>
            </a:r>
          </a:p>
          <a:p>
            <a:pPr lvl="1"/>
            <a:r>
              <a:rPr lang="en-US" dirty="0" smtClean="0"/>
              <a:t>Understand relative magnitude of relative impacts of different life cycle phases</a:t>
            </a:r>
          </a:p>
          <a:p>
            <a:pPr lvl="1"/>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Impacts</a:t>
            </a:r>
            <a:endParaRPr lang="en-US" dirty="0"/>
          </a:p>
        </p:txBody>
      </p:sp>
      <p:graphicFrame>
        <p:nvGraphicFramePr>
          <p:cNvPr id="6" name="Content Placeholder 5"/>
          <p:cNvGraphicFramePr>
            <a:graphicFrameLocks noGrp="1"/>
          </p:cNvGraphicFramePr>
          <p:nvPr>
            <p:ph idx="1"/>
          </p:nvPr>
        </p:nvGraphicFramePr>
        <p:xfrm>
          <a:off x="457200" y="1543050"/>
          <a:ext cx="8229600" cy="4530725"/>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a:bodyPr>
          <a:lstStyle/>
          <a:p>
            <a:pPr lvl="0"/>
            <a:r>
              <a:rPr lang="en-US" sz="3200" dirty="0" smtClean="0"/>
              <a:t>What are we Trying to Accomplish?</a:t>
            </a:r>
          </a:p>
          <a:p>
            <a:pPr lvl="0"/>
            <a:r>
              <a:rPr lang="en-US" sz="3200" dirty="0" smtClean="0"/>
              <a:t>Who are our Target Audiences?</a:t>
            </a:r>
          </a:p>
          <a:p>
            <a:pPr lvl="0"/>
            <a:r>
              <a:rPr lang="en-US" sz="3200" dirty="0" smtClean="0"/>
              <a:t>What Message are we Trying to Convey?</a:t>
            </a:r>
          </a:p>
          <a:p>
            <a:pPr lvl="0"/>
            <a:r>
              <a:rPr lang="en-US" sz="3200" dirty="0" smtClean="0"/>
              <a:t>Overview of MIT LCA Year 2 Results</a:t>
            </a:r>
          </a:p>
          <a:p>
            <a:pPr lvl="0"/>
            <a:r>
              <a:rPr lang="en-US" sz="3200" dirty="0" smtClean="0"/>
              <a:t>Strategies for Reaching Target Audiences</a:t>
            </a:r>
          </a:p>
          <a:p>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Embodied Emissions</a:t>
            </a:r>
            <a:endParaRPr lang="en-US" dirty="0"/>
          </a:p>
        </p:txBody>
      </p:sp>
      <p:sp>
        <p:nvSpPr>
          <p:cNvPr id="3" name="Content Placeholder 2"/>
          <p:cNvSpPr>
            <a:spLocks noGrp="1"/>
          </p:cNvSpPr>
          <p:nvPr>
            <p:ph idx="1"/>
          </p:nvPr>
        </p:nvSpPr>
        <p:spPr/>
        <p:txBody>
          <a:bodyPr/>
          <a:lstStyle/>
          <a:p>
            <a:r>
              <a:rPr lang="en-US" sz="3200" kern="1200" dirty="0" smtClean="0">
                <a:latin typeface="Arial" charset="0"/>
                <a:cs typeface="Arial" charset="0"/>
              </a:rPr>
              <a:t>Concrete and steel</a:t>
            </a:r>
          </a:p>
          <a:p>
            <a:pPr lvl="1"/>
            <a:r>
              <a:rPr lang="en-US" sz="2800" kern="1200" dirty="0" smtClean="0">
                <a:latin typeface="Arial" charset="0"/>
                <a:cs typeface="Arial" charset="0"/>
              </a:rPr>
              <a:t>Have similar embodied emissions</a:t>
            </a:r>
          </a:p>
          <a:p>
            <a:pPr lvl="1"/>
            <a:r>
              <a:rPr lang="en-US" sz="2800" kern="1200" dirty="0" smtClean="0">
                <a:latin typeface="Arial" charset="0"/>
                <a:cs typeface="Arial" charset="0"/>
              </a:rPr>
              <a:t>42 lbs CO2e/ft2 (205 kg CO2e/m2)</a:t>
            </a:r>
          </a:p>
          <a:p>
            <a:endParaRPr lang="en-US" sz="3200" kern="1200" dirty="0" smtClean="0">
              <a:latin typeface="Arial" charset="0"/>
              <a:cs typeface="Arial" charset="0"/>
            </a:endParaRPr>
          </a:p>
          <a:p>
            <a:r>
              <a:rPr lang="en-US" sz="3200" kern="1200" dirty="0" smtClean="0">
                <a:latin typeface="Arial" charset="0"/>
                <a:cs typeface="Arial" charset="0"/>
              </a:rPr>
              <a:t>Embodied emissions include</a:t>
            </a:r>
          </a:p>
          <a:p>
            <a:pPr lvl="1"/>
            <a:r>
              <a:rPr lang="en-US" sz="2800" kern="1200" dirty="0" smtClean="0">
                <a:latin typeface="Arial" charset="0"/>
                <a:cs typeface="Arial" charset="0"/>
              </a:rPr>
              <a:t>Pre-use</a:t>
            </a:r>
          </a:p>
          <a:p>
            <a:pPr lvl="1"/>
            <a:r>
              <a:rPr lang="en-US" sz="2800" kern="1200" dirty="0" smtClean="0">
                <a:latin typeface="Arial" charset="0"/>
                <a:cs typeface="Arial" charset="0"/>
              </a:rPr>
              <a:t>Maintenance</a:t>
            </a:r>
          </a:p>
          <a:p>
            <a:pPr lvl="1"/>
            <a:r>
              <a:rPr lang="en-US" sz="2800" kern="1200" dirty="0" smtClean="0">
                <a:latin typeface="Arial" charset="0"/>
                <a:cs typeface="Arial" charset="0"/>
              </a:rPr>
              <a:t>End-of-life</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Thermal Mass Benefits</a:t>
            </a:r>
            <a:endParaRPr lang="en-US" dirty="0"/>
          </a:p>
        </p:txBody>
      </p:sp>
      <p:sp>
        <p:nvSpPr>
          <p:cNvPr id="3" name="Content Placeholder 2"/>
          <p:cNvSpPr>
            <a:spLocks noGrp="1"/>
          </p:cNvSpPr>
          <p:nvPr>
            <p:ph idx="1"/>
          </p:nvPr>
        </p:nvSpPr>
        <p:spPr/>
        <p:txBody>
          <a:bodyPr/>
          <a:lstStyle/>
          <a:p>
            <a:r>
              <a:rPr lang="en-US" dirty="0" smtClean="0"/>
              <a:t>Concrete provides HVAC savings of 7-9% compared to steel frame</a:t>
            </a:r>
          </a:p>
          <a:p>
            <a:r>
              <a:rPr lang="en-US" dirty="0" smtClean="0"/>
              <a:t>Accounts for 2% savings in annual operating emissions</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Operational Emissions</a:t>
            </a:r>
            <a:endParaRPr lang="en-US" dirty="0"/>
          </a:p>
        </p:txBody>
      </p:sp>
      <p:pic>
        <p:nvPicPr>
          <p:cNvPr id="7" name="Content Placeholder 6" descr="GWP for 60 year life cycle of commercial building V4.jpg"/>
          <p:cNvPicPr>
            <a:picLocks noGrp="1" noChangeAspect="1"/>
          </p:cNvPicPr>
          <p:nvPr>
            <p:ph idx="1"/>
          </p:nvPr>
        </p:nvPicPr>
        <p:blipFill>
          <a:blip r:embed="rId3" cstate="print"/>
          <a:srcRect l="26429" t="9524" r="22143" b="10159"/>
          <a:stretch>
            <a:fillRect/>
          </a:stretch>
        </p:blipFill>
        <p:spPr>
          <a:xfrm>
            <a:off x="2070090" y="976450"/>
            <a:ext cx="5021376" cy="588155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Impact Reductions</a:t>
            </a:r>
            <a:endParaRPr lang="en-US" dirty="0"/>
          </a:p>
        </p:txBody>
      </p:sp>
      <p:sp>
        <p:nvSpPr>
          <p:cNvPr id="3" name="Content Placeholder 2"/>
          <p:cNvSpPr>
            <a:spLocks noGrp="1"/>
          </p:cNvSpPr>
          <p:nvPr>
            <p:ph idx="1"/>
          </p:nvPr>
        </p:nvSpPr>
        <p:spPr/>
        <p:txBody>
          <a:bodyPr/>
          <a:lstStyle/>
          <a:p>
            <a:r>
              <a:rPr lang="en-US" sz="3200" kern="1200" dirty="0" smtClean="0">
                <a:latin typeface="Arial" charset="0"/>
                <a:cs typeface="Arial" charset="0"/>
              </a:rPr>
              <a:t>Increasing SCM (such as fly ash) from 10% to 25%</a:t>
            </a:r>
          </a:p>
          <a:p>
            <a:r>
              <a:rPr lang="en-US" sz="3200" kern="1200" dirty="0" smtClean="0">
                <a:latin typeface="Arial" charset="0"/>
                <a:cs typeface="Arial" charset="0"/>
              </a:rPr>
              <a:t>Can decrease pre-use GWP by 4.3%</a:t>
            </a:r>
          </a:p>
          <a:p>
            <a:endParaRPr lang="en-US" sz="3200" kern="1200" dirty="0" smtClean="0">
              <a:latin typeface="Arial" charset="0"/>
              <a:cs typeface="Arial" charset="0"/>
            </a:endParaRPr>
          </a:p>
          <a:p>
            <a:r>
              <a:rPr lang="en-US" sz="3200" kern="1200" dirty="0" smtClean="0">
                <a:latin typeface="Arial" charset="0"/>
                <a:cs typeface="Arial" charset="0"/>
              </a:rPr>
              <a:t>Lighting control and low-lift cooling </a:t>
            </a:r>
          </a:p>
          <a:p>
            <a:r>
              <a:rPr lang="en-US" sz="3200" kern="1200" dirty="0" smtClean="0">
                <a:latin typeface="Arial" charset="0"/>
                <a:cs typeface="Arial" charset="0"/>
              </a:rPr>
              <a:t>Can decrease the operating energy for concrete buildings</a:t>
            </a:r>
          </a:p>
          <a:p>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dirty="0" smtClean="0"/>
              <a:t>More Information</a:t>
            </a:r>
          </a:p>
        </p:txBody>
      </p:sp>
      <p:sp>
        <p:nvSpPr>
          <p:cNvPr id="7171" name="Content Placeholder 2"/>
          <p:cNvSpPr>
            <a:spLocks noGrp="1"/>
          </p:cNvSpPr>
          <p:nvPr>
            <p:ph idx="1"/>
          </p:nvPr>
        </p:nvSpPr>
        <p:spPr/>
        <p:txBody>
          <a:bodyPr/>
          <a:lstStyle/>
          <a:p>
            <a:r>
              <a:rPr lang="en-US" dirty="0" smtClean="0"/>
              <a:t>Full report available from MIT Concrete Sustainability Hub at web.mit.edu/</a:t>
            </a:r>
            <a:r>
              <a:rPr lang="en-US" dirty="0" err="1" smtClean="0"/>
              <a:t>cshub</a:t>
            </a:r>
            <a:r>
              <a:rPr lang="en-US" dirty="0" smtClean="0"/>
              <a:t>.</a:t>
            </a:r>
          </a:p>
          <a:p>
            <a:r>
              <a:rPr lang="en-US" dirty="0" smtClean="0"/>
              <a:t>MIT Hub established by</a:t>
            </a:r>
          </a:p>
          <a:p>
            <a:pPr lvl="1"/>
            <a:r>
              <a:rPr lang="en-US" dirty="0" smtClean="0"/>
              <a:t>RMC Research &amp; Education Foundations</a:t>
            </a:r>
          </a:p>
          <a:p>
            <a:pPr lvl="1"/>
            <a:r>
              <a:rPr lang="en-US" dirty="0" smtClean="0"/>
              <a:t>Portland Cement Association</a:t>
            </a:r>
          </a:p>
          <a:p>
            <a:r>
              <a:rPr lang="en-US" dirty="0" smtClean="0"/>
              <a:t>NRMCA providing technical support</a:t>
            </a:r>
          </a:p>
          <a:p>
            <a:pPr lvl="1"/>
            <a:r>
              <a:rPr lang="en-US" dirty="0" smtClean="0"/>
              <a:t>Transfer research into practice</a:t>
            </a:r>
          </a:p>
          <a:p>
            <a:pPr lvl="1"/>
            <a:r>
              <a:rPr lang="en-US" dirty="0" smtClean="0"/>
              <a:t>Visit www.nrmca.org </a:t>
            </a:r>
          </a:p>
          <a:p>
            <a:endParaRPr lang="en-US" dirty="0" smtClean="0"/>
          </a:p>
          <a:p>
            <a:endParaRPr lang="en-US" dirty="0" smtClean="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smtClean="0"/>
              <a:t>MIT Research: Life Cycle Assessment of Residential Buildings</a:t>
            </a:r>
            <a:endParaRPr lang="en-US" sz="4000" dirty="0">
              <a:solidFill>
                <a:schemeClr val="tx1"/>
              </a:solidFill>
            </a:endParaRPr>
          </a:p>
        </p:txBody>
      </p:sp>
      <p:sp>
        <p:nvSpPr>
          <p:cNvPr id="4" name="Subtitle 3"/>
          <p:cNvSpPr>
            <a:spLocks noGrp="1"/>
          </p:cNvSpPr>
          <p:nvPr>
            <p:ph type="subTitle" idx="1"/>
          </p:nvPr>
        </p:nvSpPr>
        <p:spPr/>
        <p:txBody>
          <a:bodyPr/>
          <a:lstStyle/>
          <a:p>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Methodology</a:t>
            </a:r>
            <a:endParaRPr lang="en-US" dirty="0"/>
          </a:p>
        </p:txBody>
      </p:sp>
      <p:sp>
        <p:nvSpPr>
          <p:cNvPr id="3" name="Content Placeholder 2"/>
          <p:cNvSpPr>
            <a:spLocks noGrp="1"/>
          </p:cNvSpPr>
          <p:nvPr>
            <p:ph idx="1"/>
          </p:nvPr>
        </p:nvSpPr>
        <p:spPr/>
        <p:txBody>
          <a:bodyPr/>
          <a:lstStyle/>
          <a:p>
            <a:r>
              <a:rPr lang="en-US" dirty="0" smtClean="0"/>
              <a:t>Standardized LCA methodology critical</a:t>
            </a:r>
          </a:p>
          <a:p>
            <a:r>
              <a:rPr lang="en-US" dirty="0" smtClean="0"/>
              <a:t>Increase consistency of LCA</a:t>
            </a:r>
          </a:p>
          <a:p>
            <a:r>
              <a:rPr lang="en-US" dirty="0" smtClean="0"/>
              <a:t>MIT proposes good practices for LCA</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Methodology</a:t>
            </a:r>
            <a:endParaRPr lang="en-US" dirty="0"/>
          </a:p>
        </p:txBody>
      </p:sp>
      <p:sp>
        <p:nvSpPr>
          <p:cNvPr id="3" name="Content Placeholder 2"/>
          <p:cNvSpPr>
            <a:spLocks noGrp="1"/>
          </p:cNvSpPr>
          <p:nvPr>
            <p:ph idx="1"/>
          </p:nvPr>
        </p:nvSpPr>
        <p:spPr/>
        <p:txBody>
          <a:bodyPr/>
          <a:lstStyle/>
          <a:p>
            <a:r>
              <a:rPr lang="en-US" dirty="0" smtClean="0"/>
              <a:t>Transparency of data</a:t>
            </a:r>
          </a:p>
          <a:p>
            <a:r>
              <a:rPr lang="en-US" dirty="0" smtClean="0"/>
              <a:t>Define scope</a:t>
            </a:r>
          </a:p>
          <a:p>
            <a:r>
              <a:rPr lang="en-US" dirty="0" smtClean="0"/>
              <a:t>Identify system boundaries</a:t>
            </a:r>
          </a:p>
          <a:p>
            <a:r>
              <a:rPr lang="en-US" dirty="0" smtClean="0"/>
              <a:t>Define functional unit</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Life Cycle Perspective</a:t>
            </a:r>
            <a:endParaRPr lang="en-US" dirty="0"/>
          </a:p>
        </p:txBody>
      </p:sp>
      <p:pic>
        <p:nvPicPr>
          <p:cNvPr id="6" name="Content Placeholder 5" descr="System Boundries for Commercial Building.jpg"/>
          <p:cNvPicPr>
            <a:picLocks noGrp="1" noChangeAspect="1"/>
          </p:cNvPicPr>
          <p:nvPr>
            <p:ph idx="1"/>
          </p:nvPr>
        </p:nvPicPr>
        <p:blipFill>
          <a:blip r:embed="rId3" cstate="print"/>
          <a:srcRect l="6692" t="13595" r="9636" b="25298"/>
          <a:stretch>
            <a:fillRect/>
          </a:stretch>
        </p:blipFill>
        <p:spPr>
          <a:xfrm>
            <a:off x="648107" y="1533732"/>
            <a:ext cx="7847785" cy="4298535"/>
          </a:xfr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Structural Systems Considered</a:t>
            </a:r>
            <a:endParaRPr lang="en-US" dirty="0"/>
          </a:p>
        </p:txBody>
      </p:sp>
      <p:pic>
        <p:nvPicPr>
          <p:cNvPr id="8" name="Content Placeholder 7" descr="WOOD FRAMING APP.png"/>
          <p:cNvPicPr>
            <a:picLocks noGrp="1" noChangeAspect="1"/>
          </p:cNvPicPr>
          <p:nvPr>
            <p:ph sz="half" idx="2"/>
          </p:nvPr>
        </p:nvPicPr>
        <p:blipFill>
          <a:blip r:embed="rId3" cstate="print">
            <a:extLst>
              <a:ext uri="{28A0092B-C50C-407E-A947-70E740481C1C}">
                <a14:useLocalDpi xmlns="" xmlns:a14="http://schemas.microsoft.com/office/drawing/2010/main" val="0"/>
              </a:ext>
            </a:extLst>
          </a:blip>
          <a:srcRect t="-23564" b="-23564"/>
          <a:stretch>
            <a:fillRect/>
          </a:stretch>
        </p:blipFill>
        <p:spPr/>
      </p:pic>
      <p:sp>
        <p:nvSpPr>
          <p:cNvPr id="9" name="TextBox 8"/>
          <p:cNvSpPr txBox="1"/>
          <p:nvPr/>
        </p:nvSpPr>
        <p:spPr>
          <a:xfrm>
            <a:off x="399912" y="5535393"/>
            <a:ext cx="4162290" cy="40011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en-US" sz="2000" b="1" dirty="0" smtClean="0"/>
              <a:t>Insulated Concrete Forms (ICF)</a:t>
            </a:r>
          </a:p>
        </p:txBody>
      </p:sp>
      <p:sp>
        <p:nvSpPr>
          <p:cNvPr id="11" name="TextBox 10"/>
          <p:cNvSpPr txBox="1"/>
          <p:nvPr/>
        </p:nvSpPr>
        <p:spPr>
          <a:xfrm>
            <a:off x="5255614" y="5546674"/>
            <a:ext cx="3508203" cy="40011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en-US" sz="2000" b="1" dirty="0" smtClean="0"/>
              <a:t>Traditional Wood Framing</a:t>
            </a:r>
          </a:p>
        </p:txBody>
      </p:sp>
      <p:pic>
        <p:nvPicPr>
          <p:cNvPr id="13" name="Content Placeholder 12" descr="insulated-concrete-form.jpg"/>
          <p:cNvPicPr>
            <a:picLocks noGrp="1" noChangeAspect="1"/>
          </p:cNvPicPr>
          <p:nvPr>
            <p:ph sz="half" idx="1"/>
          </p:nvPr>
        </p:nvPicPr>
        <p:blipFill>
          <a:blip r:embed="rId4" cstate="print">
            <a:extLst>
              <a:ext uri="{28A0092B-C50C-407E-A947-70E740481C1C}">
                <a14:useLocalDpi xmlns="" xmlns:a14="http://schemas.microsoft.com/office/drawing/2010/main" val="0"/>
              </a:ext>
            </a:extLst>
          </a:blip>
          <a:srcRect l="5431" r="5431"/>
          <a:stretch>
            <a:fillRect/>
          </a:stretch>
        </p:blipFill>
        <p:spPr>
          <a:xfrm>
            <a:off x="1005919" y="2107527"/>
            <a:ext cx="2957353" cy="3317722"/>
          </a:xfrm>
        </p:spPr>
      </p:pic>
    </p:spTree>
    <p:extLst>
      <p:ext uri="{BB962C8B-B14F-4D97-AF65-F5344CB8AC3E}">
        <p14:creationId xmlns="" xmlns:p14="http://schemas.microsoft.com/office/powerpoint/2010/main" val="24704554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What are we Trying to Accomplish?</a:t>
            </a:r>
            <a:endParaRPr lang="en-US" dirty="0"/>
          </a:p>
        </p:txBody>
      </p:sp>
      <p:sp>
        <p:nvSpPr>
          <p:cNvPr id="5" name="Content Placeholder 4"/>
          <p:cNvSpPr>
            <a:spLocks noGrp="1"/>
          </p:cNvSpPr>
          <p:nvPr>
            <p:ph sz="half" idx="1"/>
          </p:nvPr>
        </p:nvSpPr>
        <p:spPr/>
        <p:txBody>
          <a:bodyPr>
            <a:normAutofit/>
          </a:bodyPr>
          <a:lstStyle/>
          <a:p>
            <a:r>
              <a:rPr lang="en-US" dirty="0" smtClean="0"/>
              <a:t>Goal: Make concrete sustainable material of choice for government and design professionals</a:t>
            </a:r>
          </a:p>
          <a:p>
            <a:pPr>
              <a:buNone/>
            </a:pPr>
            <a:endParaRPr lang="en-US" dirty="0"/>
          </a:p>
        </p:txBody>
      </p:sp>
      <p:pic>
        <p:nvPicPr>
          <p:cNvPr id="7" name="Content Placeholder 6" descr="Pages from Plan to Leverage MIT Study Results.jpg"/>
          <p:cNvPicPr>
            <a:picLocks noGrp="1" noChangeAspect="1"/>
          </p:cNvPicPr>
          <p:nvPr>
            <p:ph sz="half" idx="2"/>
          </p:nvPr>
        </p:nvPicPr>
        <p:blipFill>
          <a:blip r:embed="rId3" cstate="print"/>
          <a:stretch>
            <a:fillRect/>
          </a:stretch>
        </p:blipFill>
        <p:spPr>
          <a:xfrm>
            <a:off x="4592320" y="1056640"/>
            <a:ext cx="4200270" cy="5438917"/>
          </a:xfrm>
          <a:ln>
            <a:solidFill>
              <a:schemeClr val="tx1"/>
            </a:solidFill>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F_2.jp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107266" y="1422400"/>
            <a:ext cx="4572000" cy="3184398"/>
          </a:xfrm>
          <a:prstGeom prst="rect">
            <a:avLst/>
          </a:prstGeom>
        </p:spPr>
      </p:pic>
      <p:sp>
        <p:nvSpPr>
          <p:cNvPr id="4" name="Title 3"/>
          <p:cNvSpPr>
            <a:spLocks noGrp="1"/>
          </p:cNvSpPr>
          <p:nvPr>
            <p:ph type="title"/>
          </p:nvPr>
        </p:nvSpPr>
        <p:spPr/>
        <p:txBody>
          <a:bodyPr/>
          <a:lstStyle/>
          <a:p>
            <a:r>
              <a:rPr lang="en-US" dirty="0" smtClean="0"/>
              <a:t>Benchmark Single Family Building</a:t>
            </a:r>
            <a:endParaRPr lang="en-US" dirty="0"/>
          </a:p>
        </p:txBody>
      </p:sp>
      <p:pic>
        <p:nvPicPr>
          <p:cNvPr id="8" name="Picture 2"/>
          <p:cNvPicPr>
            <a:picLocks noChangeAspect="1" noChangeArrowheads="1"/>
          </p:cNvPicPr>
          <p:nvPr/>
        </p:nvPicPr>
        <p:blipFill>
          <a:blip r:embed="rId4" cstate="screen"/>
          <a:srcRect/>
          <a:stretch>
            <a:fillRect/>
          </a:stretch>
        </p:blipFill>
        <p:spPr bwMode="auto">
          <a:xfrm>
            <a:off x="5667375" y="4501482"/>
            <a:ext cx="2944998" cy="20162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4"/>
          <p:cNvPicPr>
            <a:picLocks noChangeAspect="1" noChangeArrowheads="1"/>
          </p:cNvPicPr>
          <p:nvPr/>
        </p:nvPicPr>
        <p:blipFill>
          <a:blip r:embed="rId5" cstate="screen"/>
          <a:srcRect/>
          <a:stretch>
            <a:fillRect/>
          </a:stretch>
        </p:blipFill>
        <p:spPr bwMode="auto">
          <a:xfrm>
            <a:off x="680483" y="4574803"/>
            <a:ext cx="3062177" cy="19952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 Placeholder 3"/>
          <p:cNvSpPr txBox="1">
            <a:spLocks/>
          </p:cNvSpPr>
          <p:nvPr/>
        </p:nvSpPr>
        <p:spPr bwMode="auto">
          <a:xfrm>
            <a:off x="425302" y="5821134"/>
            <a:ext cx="2232837" cy="6397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defRPr/>
            </a:pPr>
            <a:r>
              <a:rPr kumimoji="0" lang="en-US" sz="2400" b="1" i="0" u="none" strike="noStrike" kern="0" cap="none" spc="0" normalizeH="0" baseline="0" noProof="0" dirty="0" smtClean="0">
                <a:ln>
                  <a:noFill/>
                </a:ln>
                <a:solidFill>
                  <a:schemeClr val="bg1"/>
                </a:solidFill>
                <a:effectLst/>
                <a:uLnTx/>
                <a:uFillTx/>
                <a:latin typeface="+mn-lt"/>
                <a:ea typeface="+mn-ea"/>
                <a:cs typeface="+mn-cs"/>
              </a:rPr>
              <a:t>Phoenix</a:t>
            </a:r>
          </a:p>
        </p:txBody>
      </p:sp>
      <p:sp>
        <p:nvSpPr>
          <p:cNvPr id="7" name="Text Placeholder 5"/>
          <p:cNvSpPr txBox="1">
            <a:spLocks/>
          </p:cNvSpPr>
          <p:nvPr/>
        </p:nvSpPr>
        <p:spPr bwMode="auto">
          <a:xfrm>
            <a:off x="5387841" y="5778603"/>
            <a:ext cx="2118748" cy="6397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defRPr/>
            </a:pPr>
            <a:r>
              <a:rPr kumimoji="0" lang="en-US" sz="2400" b="1" i="0" u="none" strike="noStrike" kern="0" cap="none" spc="0" normalizeH="0" baseline="0" noProof="0" dirty="0" smtClean="0">
                <a:ln>
                  <a:noFill/>
                </a:ln>
                <a:solidFill>
                  <a:schemeClr val="bg1"/>
                </a:solidFill>
                <a:effectLst/>
                <a:uLnTx/>
                <a:uFillTx/>
                <a:latin typeface="+mn-lt"/>
                <a:ea typeface="+mn-ea"/>
                <a:cs typeface="+mn-cs"/>
              </a:rPr>
              <a:t>Chicago</a:t>
            </a:r>
          </a:p>
        </p:txBody>
      </p:sp>
      <p:sp>
        <p:nvSpPr>
          <p:cNvPr id="10" name="TextBox 9"/>
          <p:cNvSpPr txBox="1"/>
          <p:nvPr/>
        </p:nvSpPr>
        <p:spPr>
          <a:xfrm>
            <a:off x="850604" y="1850067"/>
            <a:ext cx="1850066" cy="830997"/>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en-US" sz="2400" b="1" dirty="0" smtClean="0"/>
              <a:t>2 stories</a:t>
            </a:r>
          </a:p>
          <a:p>
            <a:r>
              <a:rPr lang="en-US" sz="2400" b="1" dirty="0" smtClean="0"/>
              <a:t>2,400 ft</a:t>
            </a:r>
            <a:r>
              <a:rPr lang="en-US" sz="2400" b="1" baseline="30000" dirty="0" smtClean="0"/>
              <a:t>2</a:t>
            </a:r>
          </a:p>
        </p:txBody>
      </p:sp>
      <p:sp>
        <p:nvSpPr>
          <p:cNvPr id="11" name="TextBox 10"/>
          <p:cNvSpPr txBox="1"/>
          <p:nvPr/>
        </p:nvSpPr>
        <p:spPr>
          <a:xfrm>
            <a:off x="838888" y="2869809"/>
            <a:ext cx="1850066" cy="830997"/>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en-US" sz="2400" b="1" dirty="0" smtClean="0"/>
              <a:t>ICF</a:t>
            </a:r>
          </a:p>
          <a:p>
            <a:r>
              <a:rPr lang="en-US" sz="2400" b="1" dirty="0" smtClean="0"/>
              <a:t>Wood</a:t>
            </a:r>
            <a:endParaRPr lang="en-US" sz="2400" b="1" baseline="30000" dirty="0" smtClean="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F_Persp3.psd"/>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2273300"/>
            <a:ext cx="9144000" cy="2305854"/>
          </a:xfrm>
          <a:prstGeom prst="rect">
            <a:avLst/>
          </a:prstGeom>
        </p:spPr>
      </p:pic>
      <p:sp>
        <p:nvSpPr>
          <p:cNvPr id="4" name="Title 3"/>
          <p:cNvSpPr>
            <a:spLocks noGrp="1"/>
          </p:cNvSpPr>
          <p:nvPr>
            <p:ph type="title"/>
          </p:nvPr>
        </p:nvSpPr>
        <p:spPr/>
        <p:txBody>
          <a:bodyPr/>
          <a:lstStyle/>
          <a:p>
            <a:r>
              <a:rPr lang="en-US" dirty="0" smtClean="0"/>
              <a:t>Benchmark Single Family Building</a:t>
            </a:r>
            <a:endParaRPr lang="en-US" dirty="0"/>
          </a:p>
        </p:txBody>
      </p:sp>
      <p:pic>
        <p:nvPicPr>
          <p:cNvPr id="8" name="Picture 2"/>
          <p:cNvPicPr>
            <a:picLocks noChangeAspect="1" noChangeArrowheads="1"/>
          </p:cNvPicPr>
          <p:nvPr/>
        </p:nvPicPr>
        <p:blipFill>
          <a:blip r:embed="rId4" cstate="screen"/>
          <a:srcRect/>
          <a:stretch>
            <a:fillRect/>
          </a:stretch>
        </p:blipFill>
        <p:spPr bwMode="auto">
          <a:xfrm>
            <a:off x="5667375" y="4501482"/>
            <a:ext cx="2944998" cy="20162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4"/>
          <p:cNvPicPr>
            <a:picLocks noChangeAspect="1" noChangeArrowheads="1"/>
          </p:cNvPicPr>
          <p:nvPr/>
        </p:nvPicPr>
        <p:blipFill>
          <a:blip r:embed="rId5" cstate="screen"/>
          <a:srcRect/>
          <a:stretch>
            <a:fillRect/>
          </a:stretch>
        </p:blipFill>
        <p:spPr bwMode="auto">
          <a:xfrm>
            <a:off x="680483" y="4574803"/>
            <a:ext cx="3062177" cy="19952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 Placeholder 3"/>
          <p:cNvSpPr txBox="1">
            <a:spLocks/>
          </p:cNvSpPr>
          <p:nvPr/>
        </p:nvSpPr>
        <p:spPr bwMode="auto">
          <a:xfrm>
            <a:off x="425302" y="5821134"/>
            <a:ext cx="2232837" cy="6397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defRPr/>
            </a:pPr>
            <a:r>
              <a:rPr kumimoji="0" lang="en-US" sz="2400" b="1" i="0" u="none" strike="noStrike" kern="0" cap="none" spc="0" normalizeH="0" baseline="0" noProof="0" dirty="0" smtClean="0">
                <a:ln>
                  <a:noFill/>
                </a:ln>
                <a:solidFill>
                  <a:schemeClr val="bg1"/>
                </a:solidFill>
                <a:effectLst/>
                <a:uLnTx/>
                <a:uFillTx/>
                <a:latin typeface="+mn-lt"/>
                <a:ea typeface="+mn-ea"/>
                <a:cs typeface="+mn-cs"/>
              </a:rPr>
              <a:t>Phoenix</a:t>
            </a:r>
          </a:p>
        </p:txBody>
      </p:sp>
      <p:sp>
        <p:nvSpPr>
          <p:cNvPr id="7" name="Text Placeholder 5"/>
          <p:cNvSpPr txBox="1">
            <a:spLocks/>
          </p:cNvSpPr>
          <p:nvPr/>
        </p:nvSpPr>
        <p:spPr bwMode="auto">
          <a:xfrm>
            <a:off x="5387841" y="5778603"/>
            <a:ext cx="2118748" cy="6397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defRPr/>
            </a:pPr>
            <a:r>
              <a:rPr kumimoji="0" lang="en-US" sz="2400" b="1" i="0" u="none" strike="noStrike" kern="0" cap="none" spc="0" normalizeH="0" baseline="0" noProof="0" dirty="0" smtClean="0">
                <a:ln>
                  <a:noFill/>
                </a:ln>
                <a:solidFill>
                  <a:schemeClr val="bg1"/>
                </a:solidFill>
                <a:effectLst/>
                <a:uLnTx/>
                <a:uFillTx/>
                <a:latin typeface="+mn-lt"/>
                <a:ea typeface="+mn-ea"/>
                <a:cs typeface="+mn-cs"/>
              </a:rPr>
              <a:t>Chicago</a:t>
            </a:r>
          </a:p>
        </p:txBody>
      </p:sp>
      <p:sp>
        <p:nvSpPr>
          <p:cNvPr id="10" name="TextBox 9"/>
          <p:cNvSpPr txBox="1"/>
          <p:nvPr/>
        </p:nvSpPr>
        <p:spPr>
          <a:xfrm>
            <a:off x="3729271" y="1405567"/>
            <a:ext cx="1850066" cy="830997"/>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en-US" sz="2400" b="1" dirty="0" smtClean="0"/>
              <a:t>4 stories</a:t>
            </a:r>
          </a:p>
          <a:p>
            <a:r>
              <a:rPr lang="en-US" sz="2400" b="1" dirty="0" smtClean="0"/>
              <a:t>33,763 ft</a:t>
            </a:r>
            <a:r>
              <a:rPr lang="en-US" sz="2400" b="1" baseline="30000" dirty="0" smtClean="0"/>
              <a:t>2</a:t>
            </a:r>
          </a:p>
        </p:txBody>
      </p:sp>
      <p:sp>
        <p:nvSpPr>
          <p:cNvPr id="11" name="TextBox 10"/>
          <p:cNvSpPr txBox="1"/>
          <p:nvPr/>
        </p:nvSpPr>
        <p:spPr>
          <a:xfrm>
            <a:off x="5770721" y="1409309"/>
            <a:ext cx="1850066" cy="830997"/>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en-US" sz="2400" b="1" dirty="0" smtClean="0"/>
              <a:t>ICF</a:t>
            </a:r>
          </a:p>
          <a:p>
            <a:r>
              <a:rPr lang="en-US" sz="2400" b="1" dirty="0" smtClean="0"/>
              <a:t>Wood</a:t>
            </a:r>
            <a:endParaRPr lang="en-US" sz="2400" b="1" baseline="30000" dirty="0" smtClean="0"/>
          </a:p>
        </p:txBody>
      </p:sp>
    </p:spTree>
    <p:extLst>
      <p:ext uri="{BB962C8B-B14F-4D97-AF65-F5344CB8AC3E}">
        <p14:creationId xmlns="" xmlns:p14="http://schemas.microsoft.com/office/powerpoint/2010/main" val="35919580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Benchmark Analysis</a:t>
            </a:r>
            <a:endParaRPr lang="en-US" dirty="0"/>
          </a:p>
        </p:txBody>
      </p:sp>
      <p:pic>
        <p:nvPicPr>
          <p:cNvPr id="4" name="Content Placeholder 3" descr="global_warming-211x300.jpg"/>
          <p:cNvPicPr>
            <a:picLocks noGrp="1" noChangeAspect="1"/>
          </p:cNvPicPr>
          <p:nvPr>
            <p:ph idx="1"/>
          </p:nvPr>
        </p:nvPicPr>
        <p:blipFill rotWithShape="1">
          <a:blip r:embed="rId3" cstate="print">
            <a:extLst>
              <a:ext uri="{28A0092B-C50C-407E-A947-70E740481C1C}">
                <a14:useLocalDpi xmlns="" xmlns:a14="http://schemas.microsoft.com/office/drawing/2010/main" val="0"/>
              </a:ext>
            </a:extLst>
          </a:blip>
          <a:srcRect l="-970" r="-1381"/>
          <a:stretch/>
        </p:blipFill>
        <p:spPr>
          <a:xfrm>
            <a:off x="2555460" y="1402153"/>
            <a:ext cx="3260955" cy="4530725"/>
          </a:xfrm>
        </p:spPr>
      </p:pic>
      <p:sp>
        <p:nvSpPr>
          <p:cNvPr id="5" name="TextBox 4"/>
          <p:cNvSpPr txBox="1"/>
          <p:nvPr/>
        </p:nvSpPr>
        <p:spPr>
          <a:xfrm>
            <a:off x="689817" y="1113274"/>
            <a:ext cx="1752102" cy="1938992"/>
          </a:xfrm>
          <a:prstGeom prst="rect">
            <a:avLst/>
          </a:prstGeom>
          <a:noFill/>
        </p:spPr>
        <p:txBody>
          <a:bodyPr wrap="none" rtlCol="0">
            <a:spAutoFit/>
          </a:bodyPr>
          <a:lstStyle/>
          <a:p>
            <a:r>
              <a:rPr lang="en-US" sz="8000" dirty="0" smtClean="0">
                <a:solidFill>
                  <a:schemeClr val="bg1">
                    <a:lumMod val="50000"/>
                  </a:schemeClr>
                </a:solidFill>
                <a:latin typeface="Arial Black"/>
                <a:cs typeface="Arial Black"/>
              </a:rPr>
              <a:t>60</a:t>
            </a:r>
            <a:r>
              <a:rPr lang="en-US" dirty="0" smtClean="0"/>
              <a:t> </a:t>
            </a:r>
          </a:p>
          <a:p>
            <a:r>
              <a:rPr lang="en-US" sz="4000" dirty="0" smtClean="0">
                <a:solidFill>
                  <a:schemeClr val="bg1">
                    <a:lumMod val="65000"/>
                  </a:schemeClr>
                </a:solidFill>
                <a:latin typeface="Arial Black"/>
                <a:cs typeface="Arial Black"/>
              </a:rPr>
              <a:t>YEAR</a:t>
            </a:r>
            <a:endParaRPr lang="en-US" sz="4000" dirty="0">
              <a:solidFill>
                <a:schemeClr val="bg1">
                  <a:lumMod val="65000"/>
                </a:schemeClr>
              </a:solidFill>
              <a:latin typeface="Arial Black"/>
              <a:cs typeface="Arial Black"/>
            </a:endParaRPr>
          </a:p>
        </p:txBody>
      </p:sp>
      <p:sp>
        <p:nvSpPr>
          <p:cNvPr id="7" name="TextBox 6"/>
          <p:cNvSpPr txBox="1"/>
          <p:nvPr/>
        </p:nvSpPr>
        <p:spPr>
          <a:xfrm>
            <a:off x="5863448" y="2367666"/>
            <a:ext cx="3119741" cy="3600986"/>
          </a:xfrm>
          <a:prstGeom prst="rect">
            <a:avLst/>
          </a:prstGeom>
          <a:noFill/>
        </p:spPr>
        <p:txBody>
          <a:bodyPr wrap="square" rtlCol="0">
            <a:spAutoFit/>
          </a:bodyPr>
          <a:lstStyle/>
          <a:p>
            <a:pPr algn="r"/>
            <a:r>
              <a:rPr lang="en-US" dirty="0" smtClean="0">
                <a:solidFill>
                  <a:schemeClr val="bg1">
                    <a:lumMod val="75000"/>
                  </a:schemeClr>
                </a:solidFill>
              </a:rPr>
              <a:t>Resources</a:t>
            </a:r>
          </a:p>
          <a:p>
            <a:pPr algn="r"/>
            <a:r>
              <a:rPr lang="en-US" dirty="0" smtClean="0">
                <a:solidFill>
                  <a:schemeClr val="bg1">
                    <a:lumMod val="75000"/>
                  </a:schemeClr>
                </a:solidFill>
              </a:rPr>
              <a:t>Water</a:t>
            </a:r>
          </a:p>
          <a:p>
            <a:pPr algn="r"/>
            <a:r>
              <a:rPr lang="en-US" sz="2400" dirty="0" smtClean="0">
                <a:latin typeface="Arial Black"/>
                <a:cs typeface="Arial Black"/>
              </a:rPr>
              <a:t>Global Warming </a:t>
            </a:r>
          </a:p>
          <a:p>
            <a:pPr algn="r"/>
            <a:r>
              <a:rPr lang="en-US" sz="2400" dirty="0" smtClean="0">
                <a:latin typeface="Arial Black"/>
                <a:cs typeface="Arial Black"/>
              </a:rPr>
              <a:t>Potential</a:t>
            </a:r>
          </a:p>
          <a:p>
            <a:pPr algn="r"/>
            <a:r>
              <a:rPr lang="en-US" dirty="0" smtClean="0">
                <a:solidFill>
                  <a:schemeClr val="bg1">
                    <a:lumMod val="75000"/>
                  </a:schemeClr>
                </a:solidFill>
              </a:rPr>
              <a:t>Ozone Depletion</a:t>
            </a:r>
          </a:p>
          <a:p>
            <a:pPr algn="r"/>
            <a:r>
              <a:rPr lang="en-US" dirty="0" smtClean="0">
                <a:solidFill>
                  <a:schemeClr val="bg1">
                    <a:lumMod val="75000"/>
                  </a:schemeClr>
                </a:solidFill>
              </a:rPr>
              <a:t>Acidification</a:t>
            </a:r>
          </a:p>
          <a:p>
            <a:pPr algn="r"/>
            <a:r>
              <a:rPr lang="en-US" dirty="0" smtClean="0">
                <a:solidFill>
                  <a:schemeClr val="bg1">
                    <a:lumMod val="75000"/>
                  </a:schemeClr>
                </a:solidFill>
              </a:rPr>
              <a:t>Eutrophication</a:t>
            </a:r>
          </a:p>
          <a:p>
            <a:pPr algn="r"/>
            <a:r>
              <a:rPr lang="en-US" dirty="0" smtClean="0">
                <a:solidFill>
                  <a:schemeClr val="bg1">
                    <a:lumMod val="75000"/>
                  </a:schemeClr>
                </a:solidFill>
              </a:rPr>
              <a:t>Smog Formation</a:t>
            </a:r>
          </a:p>
          <a:p>
            <a:pPr algn="r"/>
            <a:r>
              <a:rPr lang="en-US" dirty="0" smtClean="0">
                <a:solidFill>
                  <a:schemeClr val="bg1">
                    <a:lumMod val="75000"/>
                  </a:schemeClr>
                </a:solidFill>
              </a:rPr>
              <a:t>Human Toxicity</a:t>
            </a:r>
          </a:p>
          <a:p>
            <a:pPr algn="r"/>
            <a:r>
              <a:rPr lang="en-US" dirty="0" smtClean="0">
                <a:solidFill>
                  <a:schemeClr val="bg1">
                    <a:lumMod val="75000"/>
                  </a:schemeClr>
                </a:solidFill>
              </a:rPr>
              <a:t>Eco Toxicity</a:t>
            </a:r>
          </a:p>
          <a:p>
            <a:pPr algn="r"/>
            <a:r>
              <a:rPr lang="en-US" dirty="0" smtClean="0">
                <a:solidFill>
                  <a:schemeClr val="bg1">
                    <a:lumMod val="75000"/>
                  </a:schemeClr>
                </a:solidFill>
              </a:rPr>
              <a:t>Waste</a:t>
            </a:r>
          </a:p>
          <a:p>
            <a:pPr algn="r"/>
            <a:r>
              <a:rPr lang="en-US" dirty="0" smtClean="0">
                <a:solidFill>
                  <a:schemeClr val="bg1">
                    <a:lumMod val="75000"/>
                  </a:schemeClr>
                </a:solidFill>
              </a:rPr>
              <a:t>Land Use</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Impacts</a:t>
            </a:r>
            <a:endParaRPr lang="en-US" dirty="0"/>
          </a:p>
        </p:txBody>
      </p:sp>
      <p:sp>
        <p:nvSpPr>
          <p:cNvPr id="5" name="Content Placeholder 4"/>
          <p:cNvSpPr>
            <a:spLocks noGrp="1"/>
          </p:cNvSpPr>
          <p:nvPr>
            <p:ph idx="1"/>
          </p:nvPr>
        </p:nvSpPr>
        <p:spPr/>
        <p:txBody>
          <a:bodyPr/>
          <a:lstStyle/>
          <a:p>
            <a:r>
              <a:rPr lang="en-US" dirty="0" smtClean="0"/>
              <a:t>Concrete homes have higher embodied GWP in the pre-use phase</a:t>
            </a:r>
          </a:p>
          <a:p>
            <a:r>
              <a:rPr lang="en-US" dirty="0" smtClean="0"/>
              <a:t>Only accounts for 2-12% of life cycle GWP</a:t>
            </a:r>
          </a:p>
          <a:p>
            <a:endParaRPr lang="en-US" dirty="0" smtClean="0"/>
          </a:p>
          <a:p>
            <a:pPr lvl="0"/>
            <a:r>
              <a:rPr lang="en-US" dirty="0" smtClean="0"/>
              <a:t>For cold climate energy savings ICF house</a:t>
            </a:r>
          </a:p>
          <a:p>
            <a:pPr lvl="0"/>
            <a:r>
              <a:rPr lang="en-US" dirty="0" smtClean="0"/>
              <a:t>23% of total operating energy</a:t>
            </a:r>
          </a:p>
        </p:txBody>
      </p:sp>
    </p:spTree>
    <p:extLst>
      <p:ext uri="{BB962C8B-B14F-4D97-AF65-F5344CB8AC3E}">
        <p14:creationId xmlns="" xmlns:p14="http://schemas.microsoft.com/office/powerpoint/2010/main" val="269684063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Impacts</a:t>
            </a:r>
            <a:endParaRPr lang="en-US" dirty="0"/>
          </a:p>
        </p:txBody>
      </p:sp>
      <p:pic>
        <p:nvPicPr>
          <p:cNvPr id="4" name="Content Placeholder 3" descr="Global Warming Potential Residential.jpg"/>
          <p:cNvPicPr>
            <a:picLocks noGrp="1" noChangeAspect="1"/>
          </p:cNvPicPr>
          <p:nvPr>
            <p:ph idx="1"/>
          </p:nvPr>
        </p:nvPicPr>
        <p:blipFill>
          <a:blip r:embed="rId3" cstate="print"/>
          <a:srcRect l="19727" t="14718" r="20988" b="18124"/>
          <a:stretch>
            <a:fillRect/>
          </a:stretch>
        </p:blipFill>
        <p:spPr>
          <a:xfrm>
            <a:off x="1117600" y="933708"/>
            <a:ext cx="6883400" cy="5848092"/>
          </a:xfr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Impact Reductions</a:t>
            </a:r>
            <a:endParaRPr lang="en-US" dirty="0"/>
          </a:p>
        </p:txBody>
      </p:sp>
      <p:sp>
        <p:nvSpPr>
          <p:cNvPr id="3" name="Content Placeholder 2"/>
          <p:cNvSpPr>
            <a:spLocks noGrp="1"/>
          </p:cNvSpPr>
          <p:nvPr>
            <p:ph idx="1"/>
          </p:nvPr>
        </p:nvSpPr>
        <p:spPr/>
        <p:txBody>
          <a:bodyPr>
            <a:normAutofit fontScale="85000" lnSpcReduction="10000"/>
          </a:bodyPr>
          <a:lstStyle/>
          <a:p>
            <a:pPr>
              <a:lnSpc>
                <a:spcPct val="110000"/>
              </a:lnSpc>
              <a:spcBef>
                <a:spcPts val="0"/>
              </a:spcBef>
            </a:pPr>
            <a:r>
              <a:rPr lang="en-US" sz="3200" kern="1200" dirty="0" smtClean="0">
                <a:latin typeface="Arial" charset="0"/>
                <a:cs typeface="Arial" charset="0"/>
              </a:rPr>
              <a:t>Reducing ICF core from 6 in. to </a:t>
            </a:r>
            <a:r>
              <a:rPr lang="en-US" sz="3200" kern="1200" dirty="0">
                <a:latin typeface="Arial" charset="0"/>
                <a:cs typeface="Arial" charset="0"/>
              </a:rPr>
              <a:t>a 4 </a:t>
            </a:r>
            <a:r>
              <a:rPr lang="en-US" sz="3200" kern="1200" dirty="0" smtClean="0">
                <a:latin typeface="Arial" charset="0"/>
                <a:cs typeface="Arial" charset="0"/>
              </a:rPr>
              <a:t>in.</a:t>
            </a:r>
          </a:p>
          <a:p>
            <a:pPr>
              <a:lnSpc>
                <a:spcPct val="110000"/>
              </a:lnSpc>
              <a:spcBef>
                <a:spcPts val="0"/>
              </a:spcBef>
            </a:pPr>
            <a:r>
              <a:rPr lang="en-US" sz="3200" kern="1200" dirty="0" smtClean="0">
                <a:latin typeface="Arial" charset="0"/>
                <a:cs typeface="Arial" charset="0"/>
              </a:rPr>
              <a:t>Cost effective and reduces emissions</a:t>
            </a:r>
          </a:p>
          <a:p>
            <a:pPr>
              <a:lnSpc>
                <a:spcPct val="110000"/>
              </a:lnSpc>
              <a:spcBef>
                <a:spcPts val="0"/>
              </a:spcBef>
            </a:pPr>
            <a:endParaRPr lang="en-US" sz="3200" kern="1200" dirty="0" smtClean="0">
              <a:latin typeface="Arial" charset="0"/>
              <a:cs typeface="Arial" charset="0"/>
            </a:endParaRPr>
          </a:p>
          <a:p>
            <a:pPr>
              <a:lnSpc>
                <a:spcPct val="110000"/>
              </a:lnSpc>
              <a:spcBef>
                <a:spcPts val="0"/>
              </a:spcBef>
            </a:pPr>
            <a:r>
              <a:rPr lang="en-US" sz="3200" kern="1200" dirty="0" smtClean="0">
                <a:latin typeface="Arial" charset="0"/>
                <a:cs typeface="Arial" charset="0"/>
              </a:rPr>
              <a:t>Thicker insulation, increasing tightness and using thinner concrete</a:t>
            </a:r>
          </a:p>
          <a:p>
            <a:pPr>
              <a:lnSpc>
                <a:spcPct val="110000"/>
              </a:lnSpc>
              <a:spcBef>
                <a:spcPts val="0"/>
              </a:spcBef>
            </a:pPr>
            <a:r>
              <a:rPr lang="en-US" sz="3200" kern="1200" dirty="0" smtClean="0">
                <a:latin typeface="Arial" charset="0"/>
                <a:cs typeface="Arial" charset="0"/>
              </a:rPr>
              <a:t>Reduces emissions</a:t>
            </a:r>
          </a:p>
          <a:p>
            <a:pPr>
              <a:lnSpc>
                <a:spcPct val="110000"/>
              </a:lnSpc>
              <a:spcBef>
                <a:spcPts val="0"/>
              </a:spcBef>
            </a:pPr>
            <a:r>
              <a:rPr lang="en-US" sz="3200" kern="1200" dirty="0" smtClean="0">
                <a:latin typeface="Arial" charset="0"/>
                <a:cs typeface="Arial" charset="0"/>
              </a:rPr>
              <a:t>At Lower than current market pricing of carbon</a:t>
            </a:r>
          </a:p>
          <a:p>
            <a:pPr marL="0" indent="0">
              <a:lnSpc>
                <a:spcPct val="110000"/>
              </a:lnSpc>
              <a:spcBef>
                <a:spcPts val="0"/>
              </a:spcBef>
              <a:buNone/>
            </a:pPr>
            <a:endParaRPr lang="en-US" sz="3200" kern="1200" dirty="0">
              <a:latin typeface="Arial" charset="0"/>
              <a:cs typeface="Arial" charset="0"/>
            </a:endParaRPr>
          </a:p>
          <a:p>
            <a:pPr>
              <a:lnSpc>
                <a:spcPct val="110000"/>
              </a:lnSpc>
              <a:spcBef>
                <a:spcPts val="0"/>
              </a:spcBef>
            </a:pPr>
            <a:r>
              <a:rPr lang="en-US" sz="3200" kern="1200" dirty="0" smtClean="0">
                <a:latin typeface="Arial" charset="0"/>
                <a:cs typeface="Arial" charset="0"/>
              </a:rPr>
              <a:t>Increasing </a:t>
            </a:r>
            <a:r>
              <a:rPr lang="en-US" sz="3200" kern="1200" dirty="0" err="1" smtClean="0">
                <a:latin typeface="Arial" charset="0"/>
                <a:cs typeface="Arial" charset="0"/>
              </a:rPr>
              <a:t>SCMfrom</a:t>
            </a:r>
            <a:r>
              <a:rPr lang="en-US" sz="3200" kern="1200" dirty="0" smtClean="0">
                <a:latin typeface="Arial" charset="0"/>
                <a:cs typeface="Arial" charset="0"/>
              </a:rPr>
              <a:t> 10% to 50%</a:t>
            </a:r>
          </a:p>
          <a:p>
            <a:pPr>
              <a:lnSpc>
                <a:spcPct val="110000"/>
              </a:lnSpc>
              <a:spcBef>
                <a:spcPts val="0"/>
              </a:spcBef>
            </a:pPr>
            <a:r>
              <a:rPr lang="en-US" sz="3200" kern="1200" dirty="0" smtClean="0">
                <a:latin typeface="Arial" charset="0"/>
                <a:cs typeface="Arial" charset="0"/>
              </a:rPr>
              <a:t>Can decrease pre-use GWP by 12-14%</a:t>
            </a:r>
          </a:p>
          <a:p>
            <a:pPr marL="0" indent="0">
              <a:buNone/>
            </a:pPr>
            <a:endParaRPr lang="en-US" sz="3200" kern="1200" dirty="0" smtClean="0">
              <a:latin typeface="Arial" charset="0"/>
              <a:cs typeface="Arial"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Life Cycle Cost</a:t>
            </a:r>
            <a:endParaRPr lang="en-US" dirty="0"/>
          </a:p>
        </p:txBody>
      </p:sp>
      <p:sp>
        <p:nvSpPr>
          <p:cNvPr id="3" name="Content Placeholder 2"/>
          <p:cNvSpPr>
            <a:spLocks noGrp="1"/>
          </p:cNvSpPr>
          <p:nvPr>
            <p:ph idx="1"/>
          </p:nvPr>
        </p:nvSpPr>
        <p:spPr>
          <a:xfrm>
            <a:off x="441523" y="1339212"/>
            <a:ext cx="8229600" cy="4530725"/>
          </a:xfrm>
        </p:spPr>
        <p:txBody>
          <a:bodyPr/>
          <a:lstStyle/>
          <a:p>
            <a:pPr marL="0" indent="0">
              <a:buNone/>
            </a:pPr>
            <a:r>
              <a:rPr lang="en-US" sz="3200" kern="1200" dirty="0" smtClean="0">
                <a:latin typeface="Arial" charset="0"/>
                <a:cs typeface="Arial" charset="0"/>
              </a:rPr>
              <a:t>Compared </a:t>
            </a:r>
            <a:r>
              <a:rPr lang="en-US" sz="3200" kern="1200" dirty="0">
                <a:latin typeface="Arial" charset="0"/>
                <a:cs typeface="Arial" charset="0"/>
              </a:rPr>
              <a:t>to light-frame </a:t>
            </a:r>
            <a:r>
              <a:rPr lang="en-US" sz="3200" kern="1200" dirty="0" smtClean="0">
                <a:latin typeface="Arial" charset="0"/>
                <a:cs typeface="Arial" charset="0"/>
              </a:rPr>
              <a:t>wood, ICF</a:t>
            </a:r>
          </a:p>
          <a:p>
            <a:r>
              <a:rPr lang="en-US" sz="3200" kern="1200" dirty="0" smtClean="0">
                <a:latin typeface="Arial" charset="0"/>
                <a:cs typeface="Arial" charset="0"/>
              </a:rPr>
              <a:t> $</a:t>
            </a:r>
            <a:r>
              <a:rPr lang="en-US" sz="3200" kern="1200" dirty="0">
                <a:latin typeface="Arial" charset="0"/>
                <a:cs typeface="Arial" charset="0"/>
              </a:rPr>
              <a:t>2.36-$4.09/ft2 ($25-44/m2) of wall area higher in Chicago </a:t>
            </a:r>
            <a:endParaRPr lang="en-US" sz="3200" kern="1200" dirty="0" smtClean="0">
              <a:latin typeface="Arial" charset="0"/>
              <a:cs typeface="Arial" charset="0"/>
            </a:endParaRPr>
          </a:p>
          <a:p>
            <a:r>
              <a:rPr lang="en-US" sz="3200" kern="1200" dirty="0" smtClean="0">
                <a:latin typeface="Arial" charset="0"/>
                <a:cs typeface="Arial" charset="0"/>
              </a:rPr>
              <a:t>-</a:t>
            </a:r>
            <a:r>
              <a:rPr lang="en-US" sz="3200" kern="1200" dirty="0">
                <a:latin typeface="Arial" charset="0"/>
                <a:cs typeface="Arial" charset="0"/>
              </a:rPr>
              <a:t>$0.08 to $4.15/ft2 (-$1 to $45/m2) of wall area in </a:t>
            </a:r>
            <a:r>
              <a:rPr lang="en-US" sz="3200" kern="1200" dirty="0" smtClean="0">
                <a:latin typeface="Arial" charset="0"/>
                <a:cs typeface="Arial" charset="0"/>
              </a:rPr>
              <a:t>Phoenix</a:t>
            </a:r>
          </a:p>
          <a:p>
            <a:r>
              <a:rPr lang="en-US" sz="3200" kern="1200" dirty="0" smtClean="0">
                <a:latin typeface="Arial" charset="0"/>
                <a:cs typeface="Arial" charset="0"/>
              </a:rPr>
              <a:t>Over </a:t>
            </a:r>
            <a:r>
              <a:rPr lang="en-US" sz="3200" kern="1200" dirty="0">
                <a:latin typeface="Arial" charset="0"/>
                <a:cs typeface="Arial" charset="0"/>
              </a:rPr>
              <a:t>the total life cycle cost, however, ICF construction increases the price of a house by less than 5%.</a:t>
            </a:r>
          </a:p>
          <a:p>
            <a:endParaRPr lang="en-US" dirty="0"/>
          </a:p>
        </p:txBody>
      </p:sp>
    </p:spTree>
    <p:extLst>
      <p:ext uri="{BB962C8B-B14F-4D97-AF65-F5344CB8AC3E}">
        <p14:creationId xmlns="" xmlns:p14="http://schemas.microsoft.com/office/powerpoint/2010/main" val="246490931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dirty="0" smtClean="0"/>
              <a:t>More Information</a:t>
            </a:r>
          </a:p>
        </p:txBody>
      </p:sp>
      <p:sp>
        <p:nvSpPr>
          <p:cNvPr id="7171" name="Content Placeholder 2"/>
          <p:cNvSpPr>
            <a:spLocks noGrp="1"/>
          </p:cNvSpPr>
          <p:nvPr>
            <p:ph idx="1"/>
          </p:nvPr>
        </p:nvSpPr>
        <p:spPr/>
        <p:txBody>
          <a:bodyPr/>
          <a:lstStyle/>
          <a:p>
            <a:r>
              <a:rPr lang="en-US" dirty="0" smtClean="0"/>
              <a:t>Full report available from MIT Concrete Sustainability Hub at web.mit.edu/</a:t>
            </a:r>
            <a:r>
              <a:rPr lang="en-US" dirty="0" err="1" smtClean="0"/>
              <a:t>cshub</a:t>
            </a:r>
            <a:r>
              <a:rPr lang="en-US" dirty="0" smtClean="0"/>
              <a:t>.</a:t>
            </a:r>
          </a:p>
          <a:p>
            <a:r>
              <a:rPr lang="en-US" dirty="0" smtClean="0"/>
              <a:t>MIT Hub established by</a:t>
            </a:r>
          </a:p>
          <a:p>
            <a:pPr lvl="1"/>
            <a:r>
              <a:rPr lang="en-US" dirty="0" smtClean="0"/>
              <a:t>RMC Research &amp; Education Foundations</a:t>
            </a:r>
          </a:p>
          <a:p>
            <a:pPr lvl="1"/>
            <a:r>
              <a:rPr lang="en-US" dirty="0" smtClean="0"/>
              <a:t>Portland Cement Association</a:t>
            </a:r>
          </a:p>
          <a:p>
            <a:r>
              <a:rPr lang="en-US" dirty="0" smtClean="0"/>
              <a:t>NRMCA providing technical support</a:t>
            </a:r>
          </a:p>
          <a:p>
            <a:pPr lvl="1"/>
            <a:r>
              <a:rPr lang="en-US" dirty="0" smtClean="0"/>
              <a:t>Transfer research into practice</a:t>
            </a:r>
          </a:p>
          <a:p>
            <a:pPr lvl="1"/>
            <a:r>
              <a:rPr lang="en-US" dirty="0" smtClean="0"/>
              <a:t>Visit www.nrmca.org </a:t>
            </a:r>
          </a:p>
          <a:p>
            <a:endParaRPr lang="en-US" dirty="0" smtClean="0"/>
          </a:p>
          <a:p>
            <a:endParaRPr lang="en-US" dirty="0" smtClean="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smtClean="0"/>
              <a:t>MIT Research: Life Cycle Assessment of Concrete Pavements</a:t>
            </a:r>
            <a:endParaRPr lang="en-US" sz="4000" dirty="0">
              <a:solidFill>
                <a:schemeClr val="tx1"/>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Methodology</a:t>
            </a:r>
            <a:endParaRPr lang="en-US" dirty="0"/>
          </a:p>
        </p:txBody>
      </p:sp>
      <p:sp>
        <p:nvSpPr>
          <p:cNvPr id="17" name="Text Box 17"/>
          <p:cNvSpPr txBox="1">
            <a:spLocks noChangeArrowheads="1"/>
          </p:cNvSpPr>
          <p:nvPr/>
        </p:nvSpPr>
        <p:spPr bwMode="auto">
          <a:xfrm>
            <a:off x="232012" y="1146175"/>
            <a:ext cx="4727446" cy="369332"/>
          </a:xfrm>
          <a:prstGeom prst="rect">
            <a:avLst/>
          </a:prstGeom>
          <a:noFill/>
          <a:ln w="9525">
            <a:noFill/>
            <a:miter lim="800000"/>
            <a:headEnd/>
            <a:tailEnd/>
          </a:ln>
          <a:effectLst/>
        </p:spPr>
        <p:txBody>
          <a:bodyPr wrap="square">
            <a:spAutoFit/>
          </a:bodyPr>
          <a:lstStyle/>
          <a:p>
            <a:pPr algn="ctr"/>
            <a:r>
              <a:rPr lang="en-US" b="1" dirty="0" smtClean="0">
                <a:solidFill>
                  <a:schemeClr val="tx2">
                    <a:lumMod val="75000"/>
                  </a:schemeClr>
                </a:solidFill>
              </a:rPr>
              <a:t>Suggested System Boundaries</a:t>
            </a:r>
            <a:endParaRPr lang="en-US" b="1" dirty="0">
              <a:solidFill>
                <a:schemeClr val="tx2">
                  <a:lumMod val="75000"/>
                </a:schemeClr>
              </a:solidFill>
            </a:endParaRPr>
          </a:p>
        </p:txBody>
      </p:sp>
      <p:pic>
        <p:nvPicPr>
          <p:cNvPr id="665602" name="Picture 2"/>
          <p:cNvPicPr>
            <a:picLocks noChangeAspect="1" noChangeArrowheads="1"/>
          </p:cNvPicPr>
          <p:nvPr/>
        </p:nvPicPr>
        <p:blipFill>
          <a:blip r:embed="rId3" cstate="print"/>
          <a:srcRect/>
          <a:stretch>
            <a:fillRect/>
          </a:stretch>
        </p:blipFill>
        <p:spPr bwMode="auto">
          <a:xfrm>
            <a:off x="635429" y="1856978"/>
            <a:ext cx="7851183" cy="339549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Suggested Strategies</a:t>
            </a:r>
            <a:endParaRPr lang="en-US" dirty="0"/>
          </a:p>
        </p:txBody>
      </p:sp>
      <p:sp>
        <p:nvSpPr>
          <p:cNvPr id="6" name="Content Placeholder 5"/>
          <p:cNvSpPr>
            <a:spLocks noGrp="1"/>
          </p:cNvSpPr>
          <p:nvPr>
            <p:ph sz="half" idx="1"/>
          </p:nvPr>
        </p:nvSpPr>
        <p:spPr/>
        <p:txBody>
          <a:bodyPr/>
          <a:lstStyle/>
          <a:p>
            <a:r>
              <a:rPr lang="en-US" dirty="0" smtClean="0"/>
              <a:t>Reaching Decision Makers</a:t>
            </a:r>
          </a:p>
          <a:p>
            <a:pPr lvl="1"/>
            <a:r>
              <a:rPr lang="en-US" dirty="0" smtClean="0"/>
              <a:t>Educate</a:t>
            </a:r>
          </a:p>
          <a:p>
            <a:pPr lvl="1"/>
            <a:r>
              <a:rPr lang="en-US" dirty="0" smtClean="0"/>
              <a:t>Promote</a:t>
            </a:r>
          </a:p>
          <a:p>
            <a:pPr lvl="1"/>
            <a:r>
              <a:rPr lang="en-US" dirty="0" smtClean="0"/>
              <a:t>Advance Technology</a:t>
            </a:r>
          </a:p>
          <a:p>
            <a:pPr lvl="1"/>
            <a:r>
              <a:rPr lang="en-US" dirty="0" smtClean="0"/>
              <a:t>Advocate</a:t>
            </a:r>
          </a:p>
          <a:p>
            <a:endParaRPr lang="en-US" dirty="0" smtClean="0"/>
          </a:p>
          <a:p>
            <a:pPr lvl="1"/>
            <a:endParaRPr lang="en-US" dirty="0" smtClean="0"/>
          </a:p>
          <a:p>
            <a:pPr lvl="1"/>
            <a:endParaRPr lang="en-US" dirty="0" smtClean="0"/>
          </a:p>
          <a:p>
            <a:endParaRPr lang="en-US" dirty="0"/>
          </a:p>
        </p:txBody>
      </p:sp>
      <p:pic>
        <p:nvPicPr>
          <p:cNvPr id="9" name="Content Placeholder 6" descr="Pages from Plan to Leverage MIT Study Results.jpg"/>
          <p:cNvPicPr>
            <a:picLocks noGrp="1" noChangeAspect="1"/>
          </p:cNvPicPr>
          <p:nvPr>
            <p:ph sz="half" idx="2"/>
          </p:nvPr>
        </p:nvPicPr>
        <p:blipFill>
          <a:blip r:embed="rId3" cstate="print"/>
          <a:stretch>
            <a:fillRect/>
          </a:stretch>
        </p:blipFill>
        <p:spPr>
          <a:xfrm>
            <a:off x="4490720" y="1115008"/>
            <a:ext cx="4190394" cy="5426128"/>
          </a:xfrm>
          <a:ln>
            <a:solidFill>
              <a:schemeClr val="tx1"/>
            </a:solidFill>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7813"/>
            <a:ext cx="8229600" cy="1139825"/>
          </a:xfrm>
        </p:spPr>
        <p:txBody>
          <a:bodyPr/>
          <a:lstStyle/>
          <a:p>
            <a:r>
              <a:rPr lang="en-US" dirty="0" smtClean="0"/>
              <a:t>Benchmarking</a:t>
            </a:r>
            <a:endParaRPr lang="en-US" dirty="0"/>
          </a:p>
        </p:txBody>
      </p:sp>
      <p:pic>
        <p:nvPicPr>
          <p:cNvPr id="5" name="Picture 4" descr="Pavement Designs.jpg"/>
          <p:cNvPicPr>
            <a:picLocks noChangeAspect="1"/>
          </p:cNvPicPr>
          <p:nvPr/>
        </p:nvPicPr>
        <p:blipFill>
          <a:blip r:embed="rId3" cstate="print"/>
          <a:srcRect l="1455" t="13576" r="2182" b="4000"/>
          <a:stretch>
            <a:fillRect/>
          </a:stretch>
        </p:blipFill>
        <p:spPr>
          <a:xfrm>
            <a:off x="182879" y="955963"/>
            <a:ext cx="8811491" cy="5652655"/>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Impacts</a:t>
            </a:r>
            <a:endParaRPr lang="en-US" dirty="0"/>
          </a:p>
        </p:txBody>
      </p:sp>
      <p:sp>
        <p:nvSpPr>
          <p:cNvPr id="4" name="Content Placeholder 3"/>
          <p:cNvSpPr>
            <a:spLocks noGrp="1"/>
          </p:cNvSpPr>
          <p:nvPr>
            <p:ph idx="1"/>
          </p:nvPr>
        </p:nvSpPr>
        <p:spPr/>
        <p:txBody>
          <a:bodyPr/>
          <a:lstStyle/>
          <a:p>
            <a:r>
              <a:rPr lang="en-US" dirty="0" smtClean="0"/>
              <a:t>GWP of concrete pavements ranged from:</a:t>
            </a:r>
          </a:p>
          <a:p>
            <a:pPr lvl="1"/>
            <a:r>
              <a:rPr lang="en-US" dirty="0" smtClean="0"/>
              <a:t> 600 tons CO</a:t>
            </a:r>
            <a:r>
              <a:rPr lang="en-US" baseline="-25000" dirty="0" smtClean="0"/>
              <a:t>2</a:t>
            </a:r>
            <a:r>
              <a:rPr lang="en-US" dirty="0" smtClean="0"/>
              <a:t>e/mi (340 Mg CO</a:t>
            </a:r>
            <a:r>
              <a:rPr lang="en-US" baseline="-25000" dirty="0" smtClean="0"/>
              <a:t>2</a:t>
            </a:r>
            <a:r>
              <a:rPr lang="en-US" dirty="0" smtClean="0"/>
              <a:t>e/km) on rural local roads</a:t>
            </a:r>
          </a:p>
          <a:p>
            <a:pPr lvl="1"/>
            <a:r>
              <a:rPr lang="en-US" dirty="0" smtClean="0"/>
              <a:t>11,000 tons CO</a:t>
            </a:r>
            <a:r>
              <a:rPr lang="en-US" baseline="-25000" dirty="0" smtClean="0"/>
              <a:t>2</a:t>
            </a:r>
            <a:r>
              <a:rPr lang="en-US" dirty="0" smtClean="0"/>
              <a:t>e/mi (6,300 Mg CO</a:t>
            </a:r>
            <a:r>
              <a:rPr lang="en-US" baseline="-25000" dirty="0" smtClean="0"/>
              <a:t>2</a:t>
            </a:r>
            <a:r>
              <a:rPr lang="en-US" dirty="0" smtClean="0"/>
              <a:t>e/km) on urban interstates.</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Impacts</a:t>
            </a:r>
            <a:endParaRPr lang="en-US" dirty="0"/>
          </a:p>
        </p:txBody>
      </p:sp>
      <p:sp>
        <p:nvSpPr>
          <p:cNvPr id="4" name="Content Placeholder 3"/>
          <p:cNvSpPr>
            <a:spLocks noGrp="1"/>
          </p:cNvSpPr>
          <p:nvPr>
            <p:ph idx="1"/>
          </p:nvPr>
        </p:nvSpPr>
        <p:spPr/>
        <p:txBody>
          <a:bodyPr/>
          <a:lstStyle/>
          <a:p>
            <a:r>
              <a:rPr lang="en-US" dirty="0" smtClean="0"/>
              <a:t>GHG emissions from cement production are the largest contributor</a:t>
            </a:r>
          </a:p>
          <a:p>
            <a:pPr lvl="1"/>
            <a:r>
              <a:rPr lang="en-US" dirty="0" smtClean="0"/>
              <a:t>45% for urban interstates</a:t>
            </a:r>
          </a:p>
          <a:p>
            <a:pPr lvl="1"/>
            <a:r>
              <a:rPr lang="en-US" dirty="0" smtClean="0"/>
              <a:t>72% for rural local roads</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Impacts</a:t>
            </a:r>
            <a:endParaRPr lang="en-US" dirty="0"/>
          </a:p>
        </p:txBody>
      </p:sp>
      <p:sp>
        <p:nvSpPr>
          <p:cNvPr id="4" name="Content Placeholder 3"/>
          <p:cNvSpPr>
            <a:spLocks noGrp="1"/>
          </p:cNvSpPr>
          <p:nvPr>
            <p:ph idx="1"/>
          </p:nvPr>
        </p:nvSpPr>
        <p:spPr/>
        <p:txBody>
          <a:bodyPr/>
          <a:lstStyle/>
          <a:p>
            <a:r>
              <a:rPr lang="en-US" dirty="0" smtClean="0"/>
              <a:t>For 9 of 12 pavement designs</a:t>
            </a:r>
          </a:p>
          <a:p>
            <a:r>
              <a:rPr lang="en-US" dirty="0" smtClean="0"/>
              <a:t>Second largest contributor to GWP is fuel consumed from roughness</a:t>
            </a:r>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Impact Reduction</a:t>
            </a:r>
            <a:endParaRPr lang="en-US" dirty="0"/>
          </a:p>
        </p:txBody>
      </p:sp>
      <p:sp>
        <p:nvSpPr>
          <p:cNvPr id="4" name="Content Placeholder 3"/>
          <p:cNvSpPr>
            <a:spLocks noGrp="1"/>
          </p:cNvSpPr>
          <p:nvPr>
            <p:ph idx="1"/>
          </p:nvPr>
        </p:nvSpPr>
        <p:spPr/>
        <p:txBody>
          <a:bodyPr/>
          <a:lstStyle/>
          <a:p>
            <a:r>
              <a:rPr lang="en-US" dirty="0" smtClean="0"/>
              <a:t>Increasing fly ash from 10% to 30% GWP could be reduced by:</a:t>
            </a:r>
          </a:p>
          <a:p>
            <a:pPr lvl="1"/>
            <a:r>
              <a:rPr lang="en-US" dirty="0" smtClean="0"/>
              <a:t>15% for urban interstates</a:t>
            </a:r>
          </a:p>
          <a:p>
            <a:pPr lvl="1"/>
            <a:r>
              <a:rPr lang="en-US" dirty="0" smtClean="0"/>
              <a:t>36% for local roads</a:t>
            </a:r>
          </a:p>
          <a:p>
            <a:r>
              <a:rPr lang="en-US" dirty="0" smtClean="0"/>
              <a:t>Increasing </a:t>
            </a:r>
            <a:r>
              <a:rPr lang="en-US" dirty="0" err="1" smtClean="0"/>
              <a:t>albedo</a:t>
            </a:r>
            <a:r>
              <a:rPr lang="en-US" dirty="0" smtClean="0"/>
              <a:t> reduces urban heat island</a:t>
            </a:r>
          </a:p>
          <a:p>
            <a:pPr lvl="1"/>
            <a:r>
              <a:rPr lang="en-US" dirty="0" smtClean="0"/>
              <a:t>43% reduction in GWP</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Impact Reduction</a:t>
            </a:r>
            <a:endParaRPr lang="en-US" dirty="0"/>
          </a:p>
        </p:txBody>
      </p:sp>
      <p:sp>
        <p:nvSpPr>
          <p:cNvPr id="4" name="Content Placeholder 3"/>
          <p:cNvSpPr>
            <a:spLocks noGrp="1"/>
          </p:cNvSpPr>
          <p:nvPr>
            <p:ph idx="1"/>
          </p:nvPr>
        </p:nvSpPr>
        <p:spPr>
          <a:xfrm>
            <a:off x="457200" y="1555407"/>
            <a:ext cx="8229600" cy="4530725"/>
          </a:xfrm>
        </p:spPr>
        <p:txBody>
          <a:bodyPr/>
          <a:lstStyle/>
          <a:p>
            <a:r>
              <a:rPr lang="en-US" dirty="0" smtClean="0"/>
              <a:t>Carbonation through crushing and stockpiling concrete for one year</a:t>
            </a:r>
          </a:p>
          <a:p>
            <a:pPr lvl="1"/>
            <a:r>
              <a:rPr lang="en-US" dirty="0" smtClean="0"/>
              <a:t>sequestered 28% of initial CO</a:t>
            </a:r>
            <a:r>
              <a:rPr lang="en-US" baseline="-25000" dirty="0" smtClean="0"/>
              <a:t>2</a:t>
            </a:r>
            <a:r>
              <a:rPr lang="en-US" dirty="0" smtClean="0"/>
              <a:t> released</a:t>
            </a:r>
          </a:p>
          <a:p>
            <a:r>
              <a:rPr lang="en-US" dirty="0" smtClean="0"/>
              <a:t>Reducing roughness through extra pavement rehabilitations</a:t>
            </a:r>
          </a:p>
          <a:p>
            <a:pPr lvl="1"/>
            <a:r>
              <a:rPr lang="en-US" dirty="0" smtClean="0"/>
              <a:t>Reduces GWP by 13% for urban interstates</a:t>
            </a:r>
          </a:p>
          <a:p>
            <a:pPr lvl="1"/>
            <a:r>
              <a:rPr lang="en-US" dirty="0" smtClean="0"/>
              <a:t>Increases GWP for rural local roads by 10%</a:t>
            </a:r>
          </a:p>
          <a:p>
            <a:endParaRPr lang="en-US" dirty="0" smtClean="0"/>
          </a:p>
          <a:p>
            <a:pPr lvl="1"/>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Impact Reduction</a:t>
            </a:r>
            <a:endParaRPr lang="en-US" dirty="0"/>
          </a:p>
        </p:txBody>
      </p:sp>
      <p:pic>
        <p:nvPicPr>
          <p:cNvPr id="17" name="Content Placeholder 16" descr="Reduction Savings.jpg"/>
          <p:cNvPicPr>
            <a:picLocks noGrp="1" noChangeAspect="1"/>
          </p:cNvPicPr>
          <p:nvPr>
            <p:ph idx="1"/>
          </p:nvPr>
        </p:nvPicPr>
        <p:blipFill>
          <a:blip r:embed="rId3" cstate="print"/>
          <a:stretch>
            <a:fillRect/>
          </a:stretch>
        </p:blipFill>
        <p:spPr>
          <a:xfrm>
            <a:off x="468273" y="1159726"/>
            <a:ext cx="8207453" cy="5307980"/>
          </a:xfr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Impact Reduction</a:t>
            </a:r>
            <a:endParaRPr lang="en-US" dirty="0"/>
          </a:p>
        </p:txBody>
      </p:sp>
      <p:pic>
        <p:nvPicPr>
          <p:cNvPr id="5" name="Picture 4" descr="GWP Savings for MEPDG V3.jpg"/>
          <p:cNvPicPr>
            <a:picLocks noChangeAspect="1"/>
          </p:cNvPicPr>
          <p:nvPr/>
        </p:nvPicPr>
        <p:blipFill>
          <a:blip r:embed="rId3" cstate="print"/>
          <a:stretch>
            <a:fillRect/>
          </a:stretch>
        </p:blipFill>
        <p:spPr>
          <a:xfrm>
            <a:off x="206833" y="1650383"/>
            <a:ext cx="8736443" cy="4101353"/>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Pavement Vehicle Interaction</a:t>
            </a:r>
            <a:endParaRPr lang="en-US" dirty="0"/>
          </a:p>
        </p:txBody>
      </p:sp>
      <p:sp>
        <p:nvSpPr>
          <p:cNvPr id="5" name="Content Placeholder 4"/>
          <p:cNvSpPr>
            <a:spLocks noGrp="1"/>
          </p:cNvSpPr>
          <p:nvPr>
            <p:ph idx="1"/>
          </p:nvPr>
        </p:nvSpPr>
        <p:spPr/>
        <p:txBody>
          <a:bodyPr/>
          <a:lstStyle/>
          <a:p>
            <a:r>
              <a:rPr lang="en-US" sz="3200" dirty="0" smtClean="0"/>
              <a:t>Mechanistic model for pavement deflection</a:t>
            </a:r>
          </a:p>
          <a:p>
            <a:r>
              <a:rPr lang="en-US" sz="3200" dirty="0" smtClean="0"/>
              <a:t>Asphalt pavement 1.6 times thicker than an equivalent concrete pavement to achieve the same fuel consumption.</a:t>
            </a:r>
          </a:p>
          <a:p>
            <a:endParaRPr lang="en-US" dirty="0"/>
          </a:p>
        </p:txBody>
      </p:sp>
      <p:pic>
        <p:nvPicPr>
          <p:cNvPr id="667650" name="Picture 2"/>
          <p:cNvPicPr>
            <a:picLocks noChangeAspect="1" noChangeArrowheads="1"/>
          </p:cNvPicPr>
          <p:nvPr/>
        </p:nvPicPr>
        <p:blipFill>
          <a:blip r:embed="rId3" cstate="print"/>
          <a:srcRect/>
          <a:stretch>
            <a:fillRect/>
          </a:stretch>
        </p:blipFill>
        <p:spPr bwMode="auto">
          <a:xfrm>
            <a:off x="1651000" y="3859242"/>
            <a:ext cx="5842000" cy="279555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dirty="0" smtClean="0"/>
              <a:t>More Information</a:t>
            </a:r>
          </a:p>
        </p:txBody>
      </p:sp>
      <p:sp>
        <p:nvSpPr>
          <p:cNvPr id="7171" name="Content Placeholder 2"/>
          <p:cNvSpPr>
            <a:spLocks noGrp="1"/>
          </p:cNvSpPr>
          <p:nvPr>
            <p:ph idx="1"/>
          </p:nvPr>
        </p:nvSpPr>
        <p:spPr/>
        <p:txBody>
          <a:bodyPr/>
          <a:lstStyle/>
          <a:p>
            <a:r>
              <a:rPr lang="en-US" dirty="0" smtClean="0"/>
              <a:t>Full report available from MIT Concrete Sustainability Hub at </a:t>
            </a:r>
            <a:r>
              <a:rPr lang="en-US" dirty="0" smtClean="0">
                <a:hlinkClick r:id="rId3" action="ppaction://hlinkfile"/>
              </a:rPr>
              <a:t>web.mit.edu/</a:t>
            </a:r>
            <a:r>
              <a:rPr lang="en-US" dirty="0" err="1" smtClean="0">
                <a:hlinkClick r:id="rId3" action="ppaction://hlinkfile"/>
              </a:rPr>
              <a:t>cshub</a:t>
            </a:r>
            <a:endParaRPr lang="en-US" dirty="0" smtClean="0"/>
          </a:p>
          <a:p>
            <a:r>
              <a:rPr lang="en-US" dirty="0" smtClean="0"/>
              <a:t>MIT Hub established by</a:t>
            </a:r>
          </a:p>
          <a:p>
            <a:pPr lvl="1"/>
            <a:r>
              <a:rPr lang="en-US" dirty="0" smtClean="0"/>
              <a:t>RMC Research &amp; Education Foundations</a:t>
            </a:r>
          </a:p>
          <a:p>
            <a:pPr lvl="1"/>
            <a:r>
              <a:rPr lang="en-US" dirty="0" smtClean="0"/>
              <a:t>Portland Cement Association</a:t>
            </a:r>
          </a:p>
          <a:p>
            <a:r>
              <a:rPr lang="en-US" dirty="0" smtClean="0"/>
              <a:t>NRMCA providing technical support</a:t>
            </a:r>
          </a:p>
          <a:p>
            <a:pPr lvl="1"/>
            <a:r>
              <a:rPr lang="en-US" dirty="0" smtClean="0"/>
              <a:t>Transfer research into practice</a:t>
            </a:r>
          </a:p>
          <a:p>
            <a:pPr lvl="1"/>
            <a:r>
              <a:rPr lang="en-US" dirty="0" smtClean="0"/>
              <a:t>Visit www.nrmca.org </a:t>
            </a:r>
          </a:p>
          <a:p>
            <a:endParaRPr lang="en-US" dirty="0" smtClean="0"/>
          </a:p>
          <a:p>
            <a:endParaRPr lang="en-US" dirty="0"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Local Outreach</a:t>
            </a:r>
            <a:endParaRPr lang="en-US" dirty="0"/>
          </a:p>
        </p:txBody>
      </p:sp>
      <p:sp>
        <p:nvSpPr>
          <p:cNvPr id="6" name="Content Placeholder 5"/>
          <p:cNvSpPr>
            <a:spLocks noGrp="1"/>
          </p:cNvSpPr>
          <p:nvPr>
            <p:ph idx="1"/>
          </p:nvPr>
        </p:nvSpPr>
        <p:spPr/>
        <p:txBody>
          <a:bodyPr/>
          <a:lstStyle/>
          <a:p>
            <a:r>
              <a:rPr lang="en-US" dirty="0" smtClean="0"/>
              <a:t>NRMCA provide tools and resources</a:t>
            </a:r>
          </a:p>
          <a:p>
            <a:endParaRPr lang="en-US" dirty="0" smtClean="0"/>
          </a:p>
          <a:p>
            <a:r>
              <a:rPr lang="en-US" dirty="0" smtClean="0"/>
              <a:t>NRMCA asking for local assistance</a:t>
            </a:r>
          </a:p>
          <a:p>
            <a:pPr lvl="1"/>
            <a:r>
              <a:rPr lang="en-US" dirty="0" smtClean="0"/>
              <a:t>State affiliates</a:t>
            </a:r>
          </a:p>
          <a:p>
            <a:pPr lvl="1"/>
            <a:r>
              <a:rPr lang="en-US" dirty="0" smtClean="0"/>
              <a:t>Members</a:t>
            </a:r>
          </a:p>
          <a:p>
            <a:pPr lvl="1">
              <a:buNone/>
            </a:pPr>
            <a:endParaRPr lang="en-US" dirty="0" smtClean="0"/>
          </a:p>
          <a:p>
            <a:pPr lvl="1"/>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smtClean="0"/>
              <a:t>MIT Research: Effects of Inflation and Volatility on Construction Alternatives</a:t>
            </a:r>
            <a:endParaRPr lang="en-US" sz="4000" dirty="0">
              <a:solidFill>
                <a:schemeClr val="tx1"/>
              </a:solidFill>
            </a:endParaRPr>
          </a:p>
        </p:txBody>
      </p:sp>
      <p:sp>
        <p:nvSpPr>
          <p:cNvPr id="4" name="Subtitle 3"/>
          <p:cNvSpPr>
            <a:spLocks noGrp="1"/>
          </p:cNvSpPr>
          <p:nvPr>
            <p:ph type="subTitle" idx="1"/>
          </p:nvPr>
        </p:nvSpPr>
        <p:spPr/>
        <p:txBody>
          <a:bodyPr/>
          <a:lstStyle/>
          <a:p>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Life-Cycle Cost Analysis: The Basics</a:t>
            </a:r>
            <a:endParaRPr lang="en-US" dirty="0"/>
          </a:p>
        </p:txBody>
      </p:sp>
      <p:sp>
        <p:nvSpPr>
          <p:cNvPr id="5" name="Line 5"/>
          <p:cNvSpPr>
            <a:spLocks noChangeShapeType="1"/>
          </p:cNvSpPr>
          <p:nvPr/>
        </p:nvSpPr>
        <p:spPr bwMode="auto">
          <a:xfrm flipV="1">
            <a:off x="1759479" y="1576388"/>
            <a:ext cx="0" cy="3436937"/>
          </a:xfrm>
          <a:prstGeom prst="line">
            <a:avLst/>
          </a:prstGeom>
          <a:noFill/>
          <a:ln w="63500">
            <a:solidFill>
              <a:schemeClr val="tx2">
                <a:lumMod val="75000"/>
              </a:schemeClr>
            </a:solidFill>
            <a:round/>
            <a:headEnd/>
            <a:tailEnd type="triangle" w="med" len="med"/>
          </a:ln>
          <a:effectLst/>
        </p:spPr>
        <p:txBody>
          <a:bodyPr wrap="none" anchor="ctr"/>
          <a:lstStyle/>
          <a:p>
            <a:endParaRPr lang="en-US"/>
          </a:p>
        </p:txBody>
      </p:sp>
      <p:sp>
        <p:nvSpPr>
          <p:cNvPr id="6" name="Line 6"/>
          <p:cNvSpPr>
            <a:spLocks noChangeShapeType="1"/>
          </p:cNvSpPr>
          <p:nvPr/>
        </p:nvSpPr>
        <p:spPr bwMode="auto">
          <a:xfrm>
            <a:off x="1725613" y="5013325"/>
            <a:ext cx="5867400" cy="0"/>
          </a:xfrm>
          <a:prstGeom prst="line">
            <a:avLst/>
          </a:prstGeom>
          <a:noFill/>
          <a:ln w="63500">
            <a:solidFill>
              <a:schemeClr val="tx1"/>
            </a:solidFill>
            <a:round/>
            <a:headEnd/>
            <a:tailEnd type="triangle" w="med" len="med"/>
          </a:ln>
          <a:effectLst/>
        </p:spPr>
        <p:txBody>
          <a:bodyPr wrap="none" anchor="ctr"/>
          <a:lstStyle/>
          <a:p>
            <a:endParaRPr lang="en-US"/>
          </a:p>
        </p:txBody>
      </p:sp>
      <p:sp>
        <p:nvSpPr>
          <p:cNvPr id="7" name="Line 7"/>
          <p:cNvSpPr>
            <a:spLocks noChangeShapeType="1"/>
          </p:cNvSpPr>
          <p:nvPr/>
        </p:nvSpPr>
        <p:spPr bwMode="auto">
          <a:xfrm flipV="1">
            <a:off x="2678113" y="4405313"/>
            <a:ext cx="0" cy="608012"/>
          </a:xfrm>
          <a:prstGeom prst="line">
            <a:avLst/>
          </a:prstGeom>
          <a:noFill/>
          <a:ln w="63500">
            <a:solidFill>
              <a:srgbClr val="002060"/>
            </a:solidFill>
            <a:round/>
            <a:headEnd/>
            <a:tailEnd type="triangle" w="med" len="med"/>
          </a:ln>
          <a:effectLst/>
        </p:spPr>
        <p:txBody>
          <a:bodyPr wrap="none" anchor="ctr"/>
          <a:lstStyle/>
          <a:p>
            <a:endParaRPr lang="en-US"/>
          </a:p>
        </p:txBody>
      </p:sp>
      <p:sp>
        <p:nvSpPr>
          <p:cNvPr id="8" name="Line 8"/>
          <p:cNvSpPr>
            <a:spLocks noChangeShapeType="1"/>
          </p:cNvSpPr>
          <p:nvPr/>
        </p:nvSpPr>
        <p:spPr bwMode="auto">
          <a:xfrm flipV="1">
            <a:off x="3478213" y="3259138"/>
            <a:ext cx="0" cy="1754187"/>
          </a:xfrm>
          <a:prstGeom prst="line">
            <a:avLst/>
          </a:prstGeom>
          <a:noFill/>
          <a:ln w="63500">
            <a:solidFill>
              <a:schemeClr val="accent1">
                <a:lumMod val="50000"/>
              </a:schemeClr>
            </a:solidFill>
            <a:round/>
            <a:headEnd/>
            <a:tailEnd type="triangle" w="med" len="med"/>
          </a:ln>
          <a:effectLst/>
        </p:spPr>
        <p:txBody>
          <a:bodyPr wrap="none" anchor="ctr"/>
          <a:lstStyle/>
          <a:p>
            <a:endParaRPr lang="en-US"/>
          </a:p>
        </p:txBody>
      </p:sp>
      <p:sp>
        <p:nvSpPr>
          <p:cNvPr id="10" name="Line 10"/>
          <p:cNvSpPr>
            <a:spLocks noChangeShapeType="1"/>
          </p:cNvSpPr>
          <p:nvPr/>
        </p:nvSpPr>
        <p:spPr bwMode="auto">
          <a:xfrm flipV="1">
            <a:off x="4659324" y="4405313"/>
            <a:ext cx="0" cy="608012"/>
          </a:xfrm>
          <a:prstGeom prst="line">
            <a:avLst/>
          </a:prstGeom>
          <a:noFill/>
          <a:ln w="63500">
            <a:solidFill>
              <a:srgbClr val="002060"/>
            </a:solidFill>
            <a:round/>
            <a:headEnd/>
            <a:tailEnd type="triangle" w="med" len="med"/>
          </a:ln>
          <a:effectLst/>
        </p:spPr>
        <p:txBody>
          <a:bodyPr wrap="none" anchor="ctr"/>
          <a:lstStyle/>
          <a:p>
            <a:endParaRPr lang="en-US"/>
          </a:p>
        </p:txBody>
      </p:sp>
      <p:sp>
        <p:nvSpPr>
          <p:cNvPr id="11" name="Line 11"/>
          <p:cNvSpPr>
            <a:spLocks noChangeShapeType="1"/>
          </p:cNvSpPr>
          <p:nvPr/>
        </p:nvSpPr>
        <p:spPr bwMode="auto">
          <a:xfrm flipV="1">
            <a:off x="5811838" y="3259138"/>
            <a:ext cx="0" cy="1754187"/>
          </a:xfrm>
          <a:prstGeom prst="line">
            <a:avLst/>
          </a:prstGeom>
          <a:noFill/>
          <a:ln w="63500">
            <a:solidFill>
              <a:schemeClr val="accent1">
                <a:lumMod val="50000"/>
              </a:schemeClr>
            </a:solidFill>
            <a:round/>
            <a:headEnd/>
            <a:tailEnd type="triangle" w="med" len="med"/>
          </a:ln>
          <a:effectLst/>
        </p:spPr>
        <p:txBody>
          <a:bodyPr wrap="none" anchor="ctr"/>
          <a:lstStyle/>
          <a:p>
            <a:endParaRPr lang="en-US"/>
          </a:p>
        </p:txBody>
      </p:sp>
      <p:sp>
        <p:nvSpPr>
          <p:cNvPr id="12" name="Line 12"/>
          <p:cNvSpPr>
            <a:spLocks noChangeShapeType="1"/>
          </p:cNvSpPr>
          <p:nvPr/>
        </p:nvSpPr>
        <p:spPr bwMode="auto">
          <a:xfrm flipV="1">
            <a:off x="6515100" y="4405313"/>
            <a:ext cx="0" cy="608012"/>
          </a:xfrm>
          <a:prstGeom prst="line">
            <a:avLst/>
          </a:prstGeom>
          <a:noFill/>
          <a:ln w="63500">
            <a:solidFill>
              <a:srgbClr val="002060"/>
            </a:solidFill>
            <a:round/>
            <a:headEnd/>
            <a:tailEnd type="triangle" w="med" len="med"/>
          </a:ln>
          <a:effectLst/>
        </p:spPr>
        <p:txBody>
          <a:bodyPr wrap="none" anchor="ctr"/>
          <a:lstStyle/>
          <a:p>
            <a:endParaRPr lang="en-US"/>
          </a:p>
        </p:txBody>
      </p:sp>
      <p:sp>
        <p:nvSpPr>
          <p:cNvPr id="13" name="Line 13"/>
          <p:cNvSpPr>
            <a:spLocks noChangeShapeType="1"/>
          </p:cNvSpPr>
          <p:nvPr/>
        </p:nvSpPr>
        <p:spPr bwMode="auto">
          <a:xfrm>
            <a:off x="7081838" y="5030258"/>
            <a:ext cx="0" cy="1090613"/>
          </a:xfrm>
          <a:prstGeom prst="line">
            <a:avLst/>
          </a:prstGeom>
          <a:noFill/>
          <a:ln w="63500">
            <a:solidFill>
              <a:schemeClr val="tx1">
                <a:lumMod val="50000"/>
                <a:lumOff val="50000"/>
              </a:schemeClr>
            </a:solidFill>
            <a:round/>
            <a:headEnd/>
            <a:tailEnd type="triangle" w="med" len="med"/>
          </a:ln>
          <a:effectLst/>
        </p:spPr>
        <p:txBody>
          <a:bodyPr wrap="none" anchor="ctr"/>
          <a:lstStyle/>
          <a:p>
            <a:endParaRPr lang="en-US"/>
          </a:p>
        </p:txBody>
      </p:sp>
      <p:sp>
        <p:nvSpPr>
          <p:cNvPr id="14" name="Text Box 14"/>
          <p:cNvSpPr txBox="1">
            <a:spLocks noChangeArrowheads="1"/>
          </p:cNvSpPr>
          <p:nvPr/>
        </p:nvSpPr>
        <p:spPr bwMode="auto">
          <a:xfrm>
            <a:off x="3123259" y="5319072"/>
            <a:ext cx="3078535" cy="369332"/>
          </a:xfrm>
          <a:prstGeom prst="rect">
            <a:avLst/>
          </a:prstGeom>
          <a:noFill/>
          <a:ln w="9525">
            <a:noFill/>
            <a:miter lim="800000"/>
            <a:headEnd/>
            <a:tailEnd/>
          </a:ln>
          <a:effectLst/>
        </p:spPr>
        <p:txBody>
          <a:bodyPr wrap="none">
            <a:spAutoFit/>
          </a:bodyPr>
          <a:lstStyle/>
          <a:p>
            <a:r>
              <a:rPr lang="en-US" b="1" dirty="0" smtClean="0"/>
              <a:t>LCCA Analysis Period, yrs</a:t>
            </a:r>
            <a:endParaRPr lang="en-US" b="1" dirty="0"/>
          </a:p>
        </p:txBody>
      </p:sp>
      <p:sp>
        <p:nvSpPr>
          <p:cNvPr id="15" name="Text Box 15"/>
          <p:cNvSpPr txBox="1">
            <a:spLocks noChangeArrowheads="1"/>
          </p:cNvSpPr>
          <p:nvPr/>
        </p:nvSpPr>
        <p:spPr bwMode="auto">
          <a:xfrm>
            <a:off x="528641" y="2917825"/>
            <a:ext cx="1043940" cy="923330"/>
          </a:xfrm>
          <a:prstGeom prst="rect">
            <a:avLst/>
          </a:prstGeom>
          <a:noFill/>
          <a:ln w="9525">
            <a:noFill/>
            <a:miter lim="800000"/>
            <a:headEnd/>
            <a:tailEnd/>
          </a:ln>
          <a:effectLst/>
        </p:spPr>
        <p:txBody>
          <a:bodyPr wrap="none">
            <a:spAutoFit/>
          </a:bodyPr>
          <a:lstStyle/>
          <a:p>
            <a:pPr algn="ctr"/>
            <a:r>
              <a:rPr lang="en-US" b="1" dirty="0" smtClean="0"/>
              <a:t>Net</a:t>
            </a:r>
          </a:p>
          <a:p>
            <a:pPr algn="ctr"/>
            <a:r>
              <a:rPr lang="en-US" b="1" dirty="0" smtClean="0"/>
              <a:t>Present</a:t>
            </a:r>
          </a:p>
          <a:p>
            <a:pPr algn="ctr"/>
            <a:r>
              <a:rPr lang="en-US" b="1" dirty="0" smtClean="0"/>
              <a:t>Value, $</a:t>
            </a:r>
            <a:endParaRPr lang="en-US" b="1" dirty="0"/>
          </a:p>
        </p:txBody>
      </p:sp>
      <p:sp>
        <p:nvSpPr>
          <p:cNvPr id="17" name="Text Box 17"/>
          <p:cNvSpPr txBox="1">
            <a:spLocks noChangeArrowheads="1"/>
          </p:cNvSpPr>
          <p:nvPr/>
        </p:nvSpPr>
        <p:spPr bwMode="auto">
          <a:xfrm>
            <a:off x="232012" y="1146175"/>
            <a:ext cx="3084394" cy="369332"/>
          </a:xfrm>
          <a:prstGeom prst="rect">
            <a:avLst/>
          </a:prstGeom>
          <a:noFill/>
          <a:ln w="9525">
            <a:noFill/>
            <a:miter lim="800000"/>
            <a:headEnd/>
            <a:tailEnd/>
          </a:ln>
          <a:effectLst/>
        </p:spPr>
        <p:txBody>
          <a:bodyPr wrap="square">
            <a:spAutoFit/>
          </a:bodyPr>
          <a:lstStyle/>
          <a:p>
            <a:pPr algn="ctr"/>
            <a:r>
              <a:rPr lang="en-US" b="1" dirty="0">
                <a:solidFill>
                  <a:schemeClr val="tx2">
                    <a:lumMod val="75000"/>
                  </a:schemeClr>
                </a:solidFill>
              </a:rPr>
              <a:t>Initial </a:t>
            </a:r>
            <a:r>
              <a:rPr lang="en-US" b="1" dirty="0" smtClean="0">
                <a:solidFill>
                  <a:schemeClr val="tx2">
                    <a:lumMod val="75000"/>
                  </a:schemeClr>
                </a:solidFill>
              </a:rPr>
              <a:t>Construction Costs</a:t>
            </a:r>
            <a:endParaRPr lang="en-US" b="1" dirty="0">
              <a:solidFill>
                <a:schemeClr val="tx2">
                  <a:lumMod val="75000"/>
                </a:schemeClr>
              </a:solidFill>
            </a:endParaRPr>
          </a:p>
        </p:txBody>
      </p:sp>
      <p:sp>
        <p:nvSpPr>
          <p:cNvPr id="18" name="Text Box 18"/>
          <p:cNvSpPr txBox="1">
            <a:spLocks noChangeArrowheads="1"/>
          </p:cNvSpPr>
          <p:nvPr/>
        </p:nvSpPr>
        <p:spPr bwMode="auto">
          <a:xfrm>
            <a:off x="2927557" y="2860675"/>
            <a:ext cx="3305136" cy="369332"/>
          </a:xfrm>
          <a:prstGeom prst="rect">
            <a:avLst/>
          </a:prstGeom>
          <a:noFill/>
          <a:ln w="9525">
            <a:noFill/>
            <a:miter lim="800000"/>
            <a:headEnd/>
            <a:tailEnd/>
          </a:ln>
          <a:effectLst/>
        </p:spPr>
        <p:txBody>
          <a:bodyPr wrap="none">
            <a:spAutoFit/>
          </a:bodyPr>
          <a:lstStyle/>
          <a:p>
            <a:pPr algn="ctr"/>
            <a:r>
              <a:rPr lang="en-US" b="1" dirty="0" smtClean="0">
                <a:solidFill>
                  <a:schemeClr val="accent1">
                    <a:lumMod val="50000"/>
                  </a:schemeClr>
                </a:solidFill>
              </a:rPr>
              <a:t>Rehabilitation Activity Costs</a:t>
            </a:r>
            <a:endParaRPr lang="en-US" b="1" dirty="0">
              <a:solidFill>
                <a:schemeClr val="accent1">
                  <a:lumMod val="50000"/>
                </a:schemeClr>
              </a:solidFill>
            </a:endParaRPr>
          </a:p>
        </p:txBody>
      </p:sp>
      <p:sp>
        <p:nvSpPr>
          <p:cNvPr id="19" name="Text Box 19"/>
          <p:cNvSpPr txBox="1">
            <a:spLocks noChangeArrowheads="1"/>
          </p:cNvSpPr>
          <p:nvPr/>
        </p:nvSpPr>
        <p:spPr bwMode="auto">
          <a:xfrm>
            <a:off x="5812656" y="4011613"/>
            <a:ext cx="3176895" cy="369332"/>
          </a:xfrm>
          <a:prstGeom prst="rect">
            <a:avLst/>
          </a:prstGeom>
          <a:noFill/>
          <a:ln w="9525">
            <a:noFill/>
            <a:miter lim="800000"/>
            <a:headEnd/>
            <a:tailEnd/>
          </a:ln>
          <a:effectLst/>
        </p:spPr>
        <p:txBody>
          <a:bodyPr wrap="none">
            <a:spAutoFit/>
          </a:bodyPr>
          <a:lstStyle/>
          <a:p>
            <a:pPr algn="ctr"/>
            <a:r>
              <a:rPr lang="en-US" b="1" dirty="0" smtClean="0">
                <a:solidFill>
                  <a:srgbClr val="002060"/>
                </a:solidFill>
              </a:rPr>
              <a:t>Maintenance Activity Costs</a:t>
            </a:r>
            <a:endParaRPr lang="en-US" b="1" dirty="0">
              <a:solidFill>
                <a:srgbClr val="002060"/>
              </a:solidFill>
            </a:endParaRPr>
          </a:p>
        </p:txBody>
      </p:sp>
      <p:sp>
        <p:nvSpPr>
          <p:cNvPr id="20" name="Text Box 20"/>
          <p:cNvSpPr txBox="1">
            <a:spLocks noChangeArrowheads="1"/>
          </p:cNvSpPr>
          <p:nvPr/>
        </p:nvSpPr>
        <p:spPr bwMode="auto">
          <a:xfrm>
            <a:off x="6225135" y="6121382"/>
            <a:ext cx="1723613" cy="369332"/>
          </a:xfrm>
          <a:prstGeom prst="rect">
            <a:avLst/>
          </a:prstGeom>
          <a:noFill/>
          <a:ln w="9525">
            <a:noFill/>
            <a:miter lim="800000"/>
            <a:headEnd/>
            <a:tailEnd/>
          </a:ln>
          <a:effectLst/>
        </p:spPr>
        <p:txBody>
          <a:bodyPr wrap="none">
            <a:spAutoFit/>
          </a:bodyPr>
          <a:lstStyle/>
          <a:p>
            <a:r>
              <a:rPr lang="en-US" b="1" dirty="0" smtClean="0">
                <a:solidFill>
                  <a:schemeClr val="tx1">
                    <a:lumMod val="50000"/>
                    <a:lumOff val="50000"/>
                  </a:schemeClr>
                </a:solidFill>
              </a:rPr>
              <a:t>Salvage Value</a:t>
            </a:r>
            <a:endParaRPr lang="en-US" b="1" dirty="0">
              <a:solidFill>
                <a:schemeClr val="tx1">
                  <a:lumMod val="50000"/>
                  <a:lumOff val="50000"/>
                </a:schemeClr>
              </a:solidFill>
            </a:endParaRPr>
          </a:p>
        </p:txBody>
      </p:sp>
      <p:cxnSp>
        <p:nvCxnSpPr>
          <p:cNvPr id="23" name="Straight Arrow Connector 22"/>
          <p:cNvCxnSpPr>
            <a:stCxn id="13" idx="1"/>
          </p:cNvCxnSpPr>
          <p:nvPr/>
        </p:nvCxnSpPr>
        <p:spPr>
          <a:xfrm rot="16200000" flipV="1">
            <a:off x="4404215" y="3443248"/>
            <a:ext cx="6674" cy="5348572"/>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2" idx="1"/>
          </p:cNvCxnSpPr>
          <p:nvPr/>
        </p:nvCxnSpPr>
        <p:spPr>
          <a:xfrm rot="5400000" flipH="1">
            <a:off x="4125640" y="2015853"/>
            <a:ext cx="10734" cy="4768187"/>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11" idx="1"/>
          </p:cNvCxnSpPr>
          <p:nvPr/>
        </p:nvCxnSpPr>
        <p:spPr>
          <a:xfrm rot="5400000" flipH="1">
            <a:off x="3777853" y="1225154"/>
            <a:ext cx="11113" cy="4056857"/>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68237" y="4572001"/>
            <a:ext cx="1172117" cy="1200329"/>
          </a:xfrm>
          <a:prstGeom prst="rect">
            <a:avLst/>
          </a:prstGeom>
          <a:noFill/>
        </p:spPr>
        <p:txBody>
          <a:bodyPr wrap="none" rtlCol="0">
            <a:spAutoFit/>
          </a:bodyPr>
          <a:lstStyle/>
          <a:p>
            <a:pPr algn="ctr"/>
            <a:r>
              <a:rPr lang="en-US" b="1" dirty="0" smtClean="0"/>
              <a:t>Discount</a:t>
            </a:r>
          </a:p>
          <a:p>
            <a:pPr algn="ctr"/>
            <a:r>
              <a:rPr lang="en-US" b="1" dirty="0" smtClean="0"/>
              <a:t>to</a:t>
            </a:r>
          </a:p>
          <a:p>
            <a:pPr algn="ctr"/>
            <a:r>
              <a:rPr lang="en-US" b="1" dirty="0" smtClean="0"/>
              <a:t>Present</a:t>
            </a:r>
          </a:p>
          <a:p>
            <a:pPr algn="ctr"/>
            <a:r>
              <a:rPr lang="en-US" b="1" dirty="0" smtClean="0"/>
              <a:t>Value</a:t>
            </a:r>
            <a:endParaRPr lang="en-US" b="1" dirty="0"/>
          </a:p>
        </p:txBody>
      </p:sp>
      <p:cxnSp>
        <p:nvCxnSpPr>
          <p:cNvPr id="36" name="Straight Arrow Connector 35"/>
          <p:cNvCxnSpPr>
            <a:stCxn id="34" idx="3"/>
          </p:cNvCxnSpPr>
          <p:nvPr/>
        </p:nvCxnSpPr>
        <p:spPr>
          <a:xfrm flipV="1">
            <a:off x="1240354" y="3261815"/>
            <a:ext cx="479264" cy="191035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34" idx="3"/>
          </p:cNvCxnSpPr>
          <p:nvPr/>
        </p:nvCxnSpPr>
        <p:spPr>
          <a:xfrm flipV="1">
            <a:off x="1240354" y="4421875"/>
            <a:ext cx="479264" cy="75029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34" idx="3"/>
          </p:cNvCxnSpPr>
          <p:nvPr/>
        </p:nvCxnSpPr>
        <p:spPr>
          <a:xfrm>
            <a:off x="1240354" y="5172166"/>
            <a:ext cx="479264" cy="96932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Discount Rate</a:t>
            </a:r>
            <a:endParaRPr lang="en-US" dirty="0"/>
          </a:p>
        </p:txBody>
      </p:sp>
      <p:sp>
        <p:nvSpPr>
          <p:cNvPr id="3" name="Content Placeholder 2"/>
          <p:cNvSpPr>
            <a:spLocks noGrp="1"/>
          </p:cNvSpPr>
          <p:nvPr>
            <p:ph idx="1"/>
          </p:nvPr>
        </p:nvSpPr>
        <p:spPr/>
        <p:txBody>
          <a:bodyPr/>
          <a:lstStyle/>
          <a:p>
            <a:r>
              <a:rPr lang="en-US" dirty="0" smtClean="0"/>
              <a:t>To estimate net present value, future benefits and costs must be discounted.</a:t>
            </a:r>
          </a:p>
          <a:p>
            <a:endParaRPr lang="en-US" dirty="0" smtClean="0"/>
          </a:p>
          <a:p>
            <a:r>
              <a:rPr lang="en-US" dirty="0" smtClean="0"/>
              <a:t>Discount factors can be reflected in real or nominal terms.</a:t>
            </a:r>
          </a:p>
          <a:p>
            <a:endParaRPr lang="en-US" dirty="0" smtClean="0"/>
          </a:p>
          <a:p>
            <a:r>
              <a:rPr lang="en-US" u="sng" dirty="0" smtClean="0"/>
              <a:t>Real Discount Rate</a:t>
            </a:r>
            <a:r>
              <a:rPr lang="en-US" dirty="0" smtClean="0"/>
              <a:t> - real interest rates from which the inflation premium has been removed (OMB Circular A-94 Appendix C).</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Are Real Costs Constant?</a:t>
            </a:r>
            <a:endParaRPr lang="en-US" dirty="0"/>
          </a:p>
        </p:txBody>
      </p:sp>
      <p:sp>
        <p:nvSpPr>
          <p:cNvPr id="4" name="Content Placeholder 3"/>
          <p:cNvSpPr>
            <a:spLocks noGrp="1"/>
          </p:cNvSpPr>
          <p:nvPr>
            <p:ph sz="half" idx="1"/>
          </p:nvPr>
        </p:nvSpPr>
        <p:spPr/>
        <p:txBody>
          <a:bodyPr/>
          <a:lstStyle/>
          <a:p>
            <a:r>
              <a:rPr lang="en-US" dirty="0" smtClean="0"/>
              <a:t>MIT investigated the historical inflation rates of:</a:t>
            </a:r>
          </a:p>
          <a:p>
            <a:pPr lvl="1"/>
            <a:r>
              <a:rPr lang="en-US" dirty="0" smtClean="0"/>
              <a:t>wood,</a:t>
            </a:r>
          </a:p>
          <a:p>
            <a:pPr lvl="1"/>
            <a:r>
              <a:rPr lang="en-US" dirty="0" smtClean="0"/>
              <a:t>steel,</a:t>
            </a:r>
          </a:p>
          <a:p>
            <a:pPr lvl="1"/>
            <a:r>
              <a:rPr lang="en-US" dirty="0" smtClean="0"/>
              <a:t>concrete, and</a:t>
            </a:r>
          </a:p>
          <a:p>
            <a:pPr lvl="1"/>
            <a:r>
              <a:rPr lang="en-US" dirty="0" smtClean="0"/>
              <a:t>asphalt.</a:t>
            </a:r>
          </a:p>
          <a:p>
            <a:r>
              <a:rPr lang="en-US" dirty="0" smtClean="0"/>
              <a:t>Result - inflation rates are quite different.</a:t>
            </a:r>
            <a:endParaRPr lang="en-US" dirty="0"/>
          </a:p>
        </p:txBody>
      </p:sp>
      <p:pic>
        <p:nvPicPr>
          <p:cNvPr id="6" name="Content Placeholder 5" descr="Fig 1 LCCA.png"/>
          <p:cNvPicPr>
            <a:picLocks noGrp="1" noChangeAspect="1"/>
          </p:cNvPicPr>
          <p:nvPr>
            <p:ph sz="half" idx="2"/>
          </p:nvPr>
        </p:nvPicPr>
        <p:blipFill>
          <a:blip r:embed="rId3" cstate="print"/>
          <a:stretch>
            <a:fillRect/>
          </a:stretch>
        </p:blipFill>
        <p:spPr>
          <a:xfrm>
            <a:off x="4318000" y="1998133"/>
            <a:ext cx="4611608" cy="3690494"/>
          </a:xfr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Are Real Costs Constant?</a:t>
            </a:r>
            <a:endParaRPr lang="en-US" dirty="0"/>
          </a:p>
        </p:txBody>
      </p:sp>
      <p:sp>
        <p:nvSpPr>
          <p:cNvPr id="4" name="Content Placeholder 3"/>
          <p:cNvSpPr>
            <a:spLocks noGrp="1"/>
          </p:cNvSpPr>
          <p:nvPr>
            <p:ph sz="half" idx="1"/>
          </p:nvPr>
        </p:nvSpPr>
        <p:spPr/>
        <p:txBody>
          <a:bodyPr/>
          <a:lstStyle/>
          <a:p>
            <a:r>
              <a:rPr lang="en-US" dirty="0" smtClean="0"/>
              <a:t>MIT also investigated the historical volatility of the same materials.</a:t>
            </a:r>
          </a:p>
          <a:p>
            <a:endParaRPr lang="en-US" dirty="0" smtClean="0"/>
          </a:p>
          <a:p>
            <a:r>
              <a:rPr lang="en-US" dirty="0" smtClean="0"/>
              <a:t>Result – volatility is also quite different, especially in the case of </a:t>
            </a:r>
            <a:r>
              <a:rPr lang="en-US" u="sng" dirty="0" smtClean="0"/>
              <a:t>asphalt</a:t>
            </a:r>
            <a:r>
              <a:rPr lang="en-US" dirty="0" smtClean="0"/>
              <a:t>.</a:t>
            </a:r>
            <a:endParaRPr lang="en-US" dirty="0"/>
          </a:p>
        </p:txBody>
      </p:sp>
      <p:pic>
        <p:nvPicPr>
          <p:cNvPr id="7" name="Content Placeholder 6" descr="Fig 2 LCCA.png"/>
          <p:cNvPicPr>
            <a:picLocks noGrp="1" noChangeAspect="1"/>
          </p:cNvPicPr>
          <p:nvPr>
            <p:ph sz="half" idx="2"/>
          </p:nvPr>
        </p:nvPicPr>
        <p:blipFill>
          <a:blip r:embed="rId3" cstate="print"/>
          <a:stretch>
            <a:fillRect/>
          </a:stretch>
        </p:blipFill>
        <p:spPr>
          <a:xfrm>
            <a:off x="4504266" y="2099733"/>
            <a:ext cx="4444423" cy="3329006"/>
          </a:xfr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Methodology</a:t>
            </a:r>
            <a:endParaRPr lang="en-US" dirty="0"/>
          </a:p>
        </p:txBody>
      </p:sp>
      <p:sp>
        <p:nvSpPr>
          <p:cNvPr id="3" name="Content Placeholder 2"/>
          <p:cNvSpPr>
            <a:spLocks noGrp="1"/>
          </p:cNvSpPr>
          <p:nvPr>
            <p:ph idx="1"/>
          </p:nvPr>
        </p:nvSpPr>
        <p:spPr/>
        <p:txBody>
          <a:bodyPr/>
          <a:lstStyle/>
          <a:p>
            <a:r>
              <a:rPr lang="en-US" sz="2400" dirty="0" smtClean="0"/>
              <a:t>Conducted a LCCA for an assumed 10-mile, four-lane highway project.</a:t>
            </a:r>
          </a:p>
          <a:p>
            <a:endParaRPr lang="en-US" sz="2400" dirty="0" smtClean="0"/>
          </a:p>
          <a:p>
            <a:r>
              <a:rPr lang="en-US" sz="2400" dirty="0" smtClean="0"/>
              <a:t>Concrete and asphalt alternatives analyzed using standard designs and </a:t>
            </a:r>
            <a:r>
              <a:rPr lang="en-US" sz="2400" dirty="0" err="1" smtClean="0"/>
              <a:t>maint</a:t>
            </a:r>
            <a:r>
              <a:rPr lang="en-US" sz="2400" dirty="0" smtClean="0"/>
              <a:t>/rehab schedules.</a:t>
            </a:r>
          </a:p>
          <a:p>
            <a:endParaRPr lang="en-US" sz="2400" dirty="0" smtClean="0"/>
          </a:p>
          <a:p>
            <a:r>
              <a:rPr lang="en-US" sz="2400" dirty="0" smtClean="0"/>
              <a:t>Performed Monte-Carlo stochastic simulation of 1,000 different LCCA outcomes and historical inflation rates.</a:t>
            </a:r>
          </a:p>
          <a:p>
            <a:endParaRPr lang="en-US" sz="2400" dirty="0" smtClean="0"/>
          </a:p>
          <a:p>
            <a:r>
              <a:rPr lang="en-US" sz="2400" dirty="0" smtClean="0"/>
              <a:t>Generated a variety of different random possible outcomes.</a:t>
            </a:r>
            <a:endParaRPr lang="en-US" sz="2400"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 Inflation Rate</a:t>
            </a:r>
            <a:endParaRPr lang="en-US" dirty="0"/>
          </a:p>
        </p:txBody>
      </p:sp>
      <p:sp>
        <p:nvSpPr>
          <p:cNvPr id="3" name="Content Placeholder 2"/>
          <p:cNvSpPr>
            <a:spLocks noGrp="1"/>
          </p:cNvSpPr>
          <p:nvPr>
            <p:ph idx="1"/>
          </p:nvPr>
        </p:nvSpPr>
        <p:spPr/>
        <p:txBody>
          <a:bodyPr/>
          <a:lstStyle/>
          <a:p>
            <a:r>
              <a:rPr lang="en-US" dirty="0" smtClean="0"/>
              <a:t>In 86% of the simulations the real price of concrete fell over the maintenance period.</a:t>
            </a:r>
          </a:p>
          <a:p>
            <a:endParaRPr lang="en-US" dirty="0" smtClean="0"/>
          </a:p>
          <a:p>
            <a:r>
              <a:rPr lang="en-US" dirty="0" smtClean="0"/>
              <a:t>In 85% of the simulations asphalt’s real price rose over the course of 40 years.</a:t>
            </a:r>
          </a:p>
          <a:p>
            <a:endParaRPr lang="en-US" dirty="0" smtClean="0"/>
          </a:p>
          <a:p>
            <a:r>
              <a:rPr lang="en-US" dirty="0" smtClean="0"/>
              <a:t>The cost surprise exceeded 4% of the initial projected cost (on a NPV basis) in half of the cases.</a:t>
            </a:r>
          </a:p>
          <a:p>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 Price Behavior &amp; Volatility</a:t>
            </a:r>
            <a:endParaRPr lang="en-US" dirty="0"/>
          </a:p>
        </p:txBody>
      </p:sp>
      <p:sp>
        <p:nvSpPr>
          <p:cNvPr id="5" name="Content Placeholder 4"/>
          <p:cNvSpPr>
            <a:spLocks noGrp="1"/>
          </p:cNvSpPr>
          <p:nvPr>
            <p:ph idx="1"/>
          </p:nvPr>
        </p:nvSpPr>
        <p:spPr/>
        <p:txBody>
          <a:bodyPr/>
          <a:lstStyle/>
          <a:p>
            <a:r>
              <a:rPr lang="en-US" sz="2400" dirty="0" smtClean="0"/>
              <a:t>Asphalt has risen 1.25% per year on average.</a:t>
            </a:r>
          </a:p>
          <a:p>
            <a:endParaRPr lang="en-US" sz="2400" dirty="0" smtClean="0"/>
          </a:p>
          <a:p>
            <a:r>
              <a:rPr lang="en-US" sz="2400" dirty="0" smtClean="0"/>
              <a:t>Concrete has declined nearly 0.20% in real terms over the same timeframe.</a:t>
            </a:r>
          </a:p>
          <a:p>
            <a:endParaRPr lang="en-US" sz="2400" dirty="0" smtClean="0"/>
          </a:p>
          <a:p>
            <a:r>
              <a:rPr lang="en-US" sz="2400" dirty="0" smtClean="0"/>
              <a:t>Concrete’s real price volatility is low at 2.9% while asphalt’s volatility is substantially higher at 6.3%.</a:t>
            </a:r>
          </a:p>
          <a:p>
            <a:endParaRPr lang="en-US" sz="2400" dirty="0" smtClean="0"/>
          </a:p>
          <a:p>
            <a:r>
              <a:rPr lang="en-US" sz="2400" dirty="0" smtClean="0"/>
              <a:t>Lumber and steel’s real price volatility is even higher at three times more than concrete.</a:t>
            </a:r>
          </a:p>
        </p:txBody>
      </p:sp>
      <p:sp>
        <p:nvSpPr>
          <p:cNvPr id="6" name="TextBox 5"/>
          <p:cNvSpPr txBox="1"/>
          <p:nvPr/>
        </p:nvSpPr>
        <p:spPr>
          <a:xfrm>
            <a:off x="524932" y="6112930"/>
            <a:ext cx="8178800" cy="338554"/>
          </a:xfrm>
          <a:prstGeom prst="rect">
            <a:avLst/>
          </a:prstGeom>
          <a:noFill/>
        </p:spPr>
        <p:txBody>
          <a:bodyPr wrap="square" rtlCol="0">
            <a:spAutoFit/>
          </a:bodyPr>
          <a:lstStyle/>
          <a:p>
            <a:r>
              <a:rPr lang="en-US" sz="1600" dirty="0" smtClean="0"/>
              <a:t>Note: Data from the Bureau of Labor Statistics (BLS) for a period of more than 30 years.</a:t>
            </a:r>
            <a:endParaRPr lang="en-US" sz="1600"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 Escalation Rate</a:t>
            </a:r>
            <a:endParaRPr lang="en-US" dirty="0"/>
          </a:p>
        </p:txBody>
      </p:sp>
      <p:sp>
        <p:nvSpPr>
          <p:cNvPr id="3" name="Content Placeholder 2"/>
          <p:cNvSpPr>
            <a:spLocks noGrp="1"/>
          </p:cNvSpPr>
          <p:nvPr>
            <p:ph idx="1"/>
          </p:nvPr>
        </p:nvSpPr>
        <p:spPr/>
        <p:txBody>
          <a:bodyPr/>
          <a:lstStyle/>
          <a:p>
            <a:r>
              <a:rPr lang="en-US" dirty="0" smtClean="0"/>
              <a:t>Based on a 50 year analysis which accounts for differential inflation rates of construction materials:</a:t>
            </a:r>
          </a:p>
          <a:p>
            <a:endParaRPr lang="en-US" sz="2000" dirty="0" smtClean="0"/>
          </a:p>
          <a:p>
            <a:pPr lvl="1"/>
            <a:r>
              <a:rPr lang="en-US" dirty="0" smtClean="0"/>
              <a:t>Asphalt’s real cost would rise by nearly 95%.</a:t>
            </a:r>
          </a:p>
          <a:p>
            <a:pPr lvl="1"/>
            <a:endParaRPr lang="en-US" dirty="0" smtClean="0"/>
          </a:p>
          <a:p>
            <a:pPr lvl="1"/>
            <a:r>
              <a:rPr lang="en-US" dirty="0" smtClean="0"/>
              <a:t>The mean annual real escalation rate of concrete is –0.5% while asphalt’s rate is +1.1%.</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Impacts for Transportation Projects</a:t>
            </a:r>
            <a:endParaRPr lang="en-US" dirty="0"/>
          </a:p>
        </p:txBody>
      </p:sp>
      <p:sp>
        <p:nvSpPr>
          <p:cNvPr id="4" name="Content Placeholder 3"/>
          <p:cNvSpPr>
            <a:spLocks noGrp="1"/>
          </p:cNvSpPr>
          <p:nvPr>
            <p:ph idx="1"/>
          </p:nvPr>
        </p:nvSpPr>
        <p:spPr/>
        <p:txBody>
          <a:bodyPr/>
          <a:lstStyle/>
          <a:p>
            <a:r>
              <a:rPr lang="en-US" dirty="0" smtClean="0"/>
              <a:t>In terms of equality for pavement type selection and LCCA, consider:</a:t>
            </a:r>
          </a:p>
          <a:p>
            <a:endParaRPr lang="en-US" sz="1800" dirty="0" smtClean="0"/>
          </a:p>
          <a:p>
            <a:pPr lvl="1"/>
            <a:r>
              <a:rPr lang="en-US" dirty="0" smtClean="0"/>
              <a:t>Asphalt’s 40-year historical inflation rate is 2% to 4% higher than that of concrete.</a:t>
            </a:r>
          </a:p>
          <a:p>
            <a:pPr lvl="1"/>
            <a:endParaRPr lang="en-US" dirty="0" smtClean="0"/>
          </a:p>
          <a:p>
            <a:pPr lvl="1"/>
            <a:r>
              <a:rPr lang="en-US" dirty="0" smtClean="0"/>
              <a:t>There is sufficient historical and forecasting evidence that demonstrates this difference will continue in the future.</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are our Target Audiences?</a:t>
            </a:r>
            <a:endParaRPr lang="en-US" dirty="0"/>
          </a:p>
        </p:txBody>
      </p:sp>
      <p:sp>
        <p:nvSpPr>
          <p:cNvPr id="3" name="Content Placeholder 2"/>
          <p:cNvSpPr>
            <a:spLocks noGrp="1"/>
          </p:cNvSpPr>
          <p:nvPr>
            <p:ph idx="1"/>
          </p:nvPr>
        </p:nvSpPr>
        <p:spPr/>
        <p:txBody>
          <a:bodyPr/>
          <a:lstStyle/>
          <a:p>
            <a:r>
              <a:rPr lang="en-US" dirty="0" smtClean="0"/>
              <a:t>Primary</a:t>
            </a:r>
          </a:p>
          <a:p>
            <a:pPr lvl="1"/>
            <a:r>
              <a:rPr lang="en-US" dirty="0" smtClean="0"/>
              <a:t>Design professionals</a:t>
            </a:r>
          </a:p>
          <a:p>
            <a:pPr lvl="1"/>
            <a:r>
              <a:rPr lang="en-US" dirty="0" smtClean="0"/>
              <a:t>Government officials</a:t>
            </a:r>
          </a:p>
          <a:p>
            <a:pPr>
              <a:buNone/>
            </a:pPr>
            <a:endParaRPr lang="en-US" dirty="0" smtClean="0"/>
          </a:p>
          <a:p>
            <a:r>
              <a:rPr lang="en-US" dirty="0" smtClean="0"/>
              <a:t>Secondary</a:t>
            </a:r>
          </a:p>
          <a:p>
            <a:pPr lvl="1"/>
            <a:r>
              <a:rPr lang="en-US" dirty="0" smtClean="0"/>
              <a:t>Contractors</a:t>
            </a:r>
          </a:p>
          <a:p>
            <a:pPr lvl="1"/>
            <a:r>
              <a:rPr lang="en-US" dirty="0" smtClean="0"/>
              <a:t>Educators and students</a:t>
            </a:r>
          </a:p>
          <a:p>
            <a:pPr lvl="1"/>
            <a:r>
              <a:rPr lang="en-US" dirty="0" smtClean="0"/>
              <a:t>General Public</a:t>
            </a:r>
          </a:p>
          <a:p>
            <a:endParaRPr lang="en-US" dirty="0" smtClean="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Recommendations</a:t>
            </a:r>
            <a:endParaRPr lang="en-US" dirty="0"/>
          </a:p>
        </p:txBody>
      </p:sp>
      <p:sp>
        <p:nvSpPr>
          <p:cNvPr id="4" name="Content Placeholder 3"/>
          <p:cNvSpPr>
            <a:spLocks noGrp="1"/>
          </p:cNvSpPr>
          <p:nvPr>
            <p:ph idx="1"/>
          </p:nvPr>
        </p:nvSpPr>
        <p:spPr/>
        <p:txBody>
          <a:bodyPr/>
          <a:lstStyle/>
          <a:p>
            <a:r>
              <a:rPr lang="en-US" sz="2400" dirty="0" smtClean="0"/>
              <a:t>Continue use of the Office of Management and Budget (OMB) recommended real discount rates in LCCA.</a:t>
            </a:r>
          </a:p>
          <a:p>
            <a:endParaRPr lang="en-US" sz="2400" dirty="0" smtClean="0"/>
          </a:p>
          <a:p>
            <a:r>
              <a:rPr lang="en-US" sz="2400" dirty="0" smtClean="0"/>
              <a:t>For pavements it is recommended to use the 30-year real discount rate.</a:t>
            </a:r>
          </a:p>
          <a:p>
            <a:endParaRPr lang="en-US" sz="2400" dirty="0" smtClean="0"/>
          </a:p>
          <a:p>
            <a:r>
              <a:rPr lang="en-US" sz="2400" dirty="0" smtClean="0"/>
              <a:t>For other structures it is recommended to use the 50-year real discount rate (or other appropriate timeframe).</a:t>
            </a:r>
          </a:p>
          <a:p>
            <a:endParaRPr lang="en-US" sz="2400" dirty="0" smtClean="0"/>
          </a:p>
          <a:p>
            <a:r>
              <a:rPr lang="en-US" sz="2400" dirty="0" smtClean="0"/>
              <a:t>Account for differences in inflation among materials and the general rate of inflation by using an appropriate escalation rate applied at the year(s) of rehabilitation.</a:t>
            </a:r>
            <a:endParaRPr lang="en-US" sz="2400"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dirty="0" smtClean="0"/>
              <a:t>More Information</a:t>
            </a:r>
          </a:p>
        </p:txBody>
      </p:sp>
      <p:sp>
        <p:nvSpPr>
          <p:cNvPr id="7171" name="Content Placeholder 2"/>
          <p:cNvSpPr>
            <a:spLocks noGrp="1"/>
          </p:cNvSpPr>
          <p:nvPr>
            <p:ph idx="1"/>
          </p:nvPr>
        </p:nvSpPr>
        <p:spPr/>
        <p:txBody>
          <a:bodyPr/>
          <a:lstStyle/>
          <a:p>
            <a:r>
              <a:rPr lang="en-US" dirty="0" smtClean="0"/>
              <a:t>Full report available from MIT Concrete Sustainability Hub at </a:t>
            </a:r>
            <a:r>
              <a:rPr lang="en-US" dirty="0" smtClean="0">
                <a:hlinkClick r:id="rId3" action="ppaction://hlinkfile"/>
              </a:rPr>
              <a:t>web.mit.edu/</a:t>
            </a:r>
            <a:r>
              <a:rPr lang="en-US" dirty="0" err="1" smtClean="0">
                <a:hlinkClick r:id="rId3" action="ppaction://hlinkfile"/>
              </a:rPr>
              <a:t>cshub</a:t>
            </a:r>
            <a:endParaRPr lang="en-US" dirty="0" smtClean="0"/>
          </a:p>
          <a:p>
            <a:r>
              <a:rPr lang="en-US" dirty="0" smtClean="0"/>
              <a:t>MIT Hub established by</a:t>
            </a:r>
          </a:p>
          <a:p>
            <a:pPr lvl="1"/>
            <a:r>
              <a:rPr lang="en-US" dirty="0" smtClean="0"/>
              <a:t>RMC Research &amp; Education Foundations</a:t>
            </a:r>
          </a:p>
          <a:p>
            <a:pPr lvl="1"/>
            <a:r>
              <a:rPr lang="en-US" dirty="0" smtClean="0"/>
              <a:t>Portland Cement Association</a:t>
            </a:r>
          </a:p>
          <a:p>
            <a:r>
              <a:rPr lang="en-US" dirty="0" smtClean="0"/>
              <a:t>NRMCA providing technical support</a:t>
            </a:r>
          </a:p>
          <a:p>
            <a:pPr lvl="1"/>
            <a:r>
              <a:rPr lang="en-US" dirty="0" smtClean="0"/>
              <a:t>Transfer research into practice</a:t>
            </a:r>
          </a:p>
          <a:p>
            <a:pPr lvl="1"/>
            <a:r>
              <a:rPr lang="en-US" dirty="0" smtClean="0"/>
              <a:t>Visit www.nrmca.org </a:t>
            </a:r>
          </a:p>
          <a:p>
            <a:endParaRPr lang="en-US" dirty="0" smtClean="0"/>
          </a:p>
          <a:p>
            <a:endParaRPr lang="en-US" dirty="0" smtClean="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pPr lvl="0"/>
            <a:r>
              <a:rPr lang="en-US" sz="5400" dirty="0" smtClean="0"/>
              <a:t>Strategies for Reaching Target Audiences</a:t>
            </a:r>
            <a:br>
              <a:rPr lang="en-US" sz="5400" dirty="0" smtClean="0"/>
            </a:br>
            <a:endParaRPr lang="en-US" dirty="0"/>
          </a:p>
        </p:txBody>
      </p:sp>
      <p:sp>
        <p:nvSpPr>
          <p:cNvPr id="5" name="Subtitle 4"/>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Reaching Design Professionals</a:t>
            </a:r>
            <a:endParaRPr lang="en-US" dirty="0"/>
          </a:p>
        </p:txBody>
      </p:sp>
      <p:sp>
        <p:nvSpPr>
          <p:cNvPr id="5" name="Subtitle 4"/>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LCA Course</a:t>
            </a:r>
            <a:endParaRPr lang="en-US" dirty="0"/>
          </a:p>
        </p:txBody>
      </p:sp>
      <p:sp>
        <p:nvSpPr>
          <p:cNvPr id="9" name="Content Placeholder 8"/>
          <p:cNvSpPr>
            <a:spLocks noGrp="1"/>
          </p:cNvSpPr>
          <p:nvPr>
            <p:ph sz="half" idx="1"/>
          </p:nvPr>
        </p:nvSpPr>
        <p:spPr/>
        <p:txBody>
          <a:bodyPr>
            <a:normAutofit/>
          </a:bodyPr>
          <a:lstStyle/>
          <a:p>
            <a:r>
              <a:rPr lang="en-US" dirty="0" smtClean="0"/>
              <a:t>LCA standards</a:t>
            </a:r>
          </a:p>
          <a:p>
            <a:r>
              <a:rPr lang="en-US" dirty="0" smtClean="0"/>
              <a:t>LCA models</a:t>
            </a:r>
          </a:p>
          <a:p>
            <a:r>
              <a:rPr lang="en-US" dirty="0" smtClean="0"/>
              <a:t>MIT Interim results</a:t>
            </a:r>
          </a:p>
          <a:p>
            <a:endParaRPr lang="en-US" dirty="0" smtClean="0"/>
          </a:p>
          <a:p>
            <a:r>
              <a:rPr lang="en-US" dirty="0" smtClean="0"/>
              <a:t>September 12-15</a:t>
            </a:r>
          </a:p>
          <a:p>
            <a:r>
              <a:rPr lang="en-US" dirty="0" smtClean="0"/>
              <a:t>Free for members and state affiliate staff</a:t>
            </a:r>
          </a:p>
          <a:p>
            <a:r>
              <a:rPr lang="en-US" dirty="0" smtClean="0"/>
              <a:t>www.nrmca.org</a:t>
            </a:r>
          </a:p>
          <a:p>
            <a:endParaRPr lang="en-US" dirty="0"/>
          </a:p>
        </p:txBody>
      </p:sp>
      <p:pic>
        <p:nvPicPr>
          <p:cNvPr id="3074" name="Picture 2" descr="C:\Documents and Settings\llemay.OLD\My Documents\NRMCA Stuff\NRMCA LCA Course\LCA Course September 2011\LCA Course Sept 2011_Page_1.jpg"/>
          <p:cNvPicPr>
            <a:picLocks noGrp="1" noChangeAspect="1" noChangeArrowheads="1"/>
          </p:cNvPicPr>
          <p:nvPr>
            <p:ph sz="half" idx="2"/>
          </p:nvPr>
        </p:nvPicPr>
        <p:blipFill>
          <a:blip r:embed="rId3" cstate="print"/>
          <a:srcRect l="2661" t="2143" r="2005" b="1833"/>
          <a:stretch>
            <a:fillRect/>
          </a:stretch>
        </p:blipFill>
        <p:spPr bwMode="auto">
          <a:xfrm>
            <a:off x="4693920" y="995680"/>
            <a:ext cx="4084320" cy="5323840"/>
          </a:xfrm>
          <a:prstGeom prst="rect">
            <a:avLst/>
          </a:prstGeom>
          <a:noFill/>
          <a:ln>
            <a:solidFill>
              <a:schemeClr val="tx1"/>
            </a:solidFill>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Technical Publications on LCA</a:t>
            </a:r>
            <a:endParaRPr lang="en-US" dirty="0"/>
          </a:p>
        </p:txBody>
      </p:sp>
      <p:sp>
        <p:nvSpPr>
          <p:cNvPr id="3" name="Content Placeholder 2"/>
          <p:cNvSpPr>
            <a:spLocks noGrp="1"/>
          </p:cNvSpPr>
          <p:nvPr>
            <p:ph sz="half" idx="1"/>
          </p:nvPr>
        </p:nvSpPr>
        <p:spPr>
          <a:xfrm>
            <a:off x="457200" y="1543050"/>
            <a:ext cx="4175760" cy="4530725"/>
          </a:xfrm>
        </p:spPr>
        <p:txBody>
          <a:bodyPr/>
          <a:lstStyle/>
          <a:p>
            <a:r>
              <a:rPr lang="en-US" dirty="0" smtClean="0"/>
              <a:t>1-Page Summaries</a:t>
            </a:r>
          </a:p>
          <a:p>
            <a:r>
              <a:rPr lang="en-US" dirty="0" smtClean="0"/>
              <a:t>10-minute PPTs</a:t>
            </a:r>
          </a:p>
          <a:p>
            <a:r>
              <a:rPr lang="en-US" dirty="0" smtClean="0"/>
              <a:t>30-minute PPTs</a:t>
            </a:r>
          </a:p>
          <a:p>
            <a:endParaRPr lang="en-US" dirty="0" smtClean="0"/>
          </a:p>
          <a:p>
            <a:pPr>
              <a:buNone/>
            </a:pPr>
            <a:r>
              <a:rPr lang="en-US" sz="2400" dirty="0" smtClean="0"/>
              <a:t>www.nrmca.org/sustainability</a:t>
            </a:r>
          </a:p>
          <a:p>
            <a:endParaRPr lang="en-US" dirty="0" smtClean="0"/>
          </a:p>
          <a:p>
            <a:endParaRPr lang="en-US" dirty="0" smtClean="0"/>
          </a:p>
          <a:p>
            <a:endParaRPr lang="en-US" dirty="0"/>
          </a:p>
        </p:txBody>
      </p:sp>
      <p:pic>
        <p:nvPicPr>
          <p:cNvPr id="6" name="Content Placeholder 5" descr="CSR05 - MIT Research LCA of Commercial Buildings_Page_1.jpg"/>
          <p:cNvPicPr>
            <a:picLocks noGrp="1" noChangeAspect="1"/>
          </p:cNvPicPr>
          <p:nvPr>
            <p:ph sz="half" idx="2"/>
          </p:nvPr>
        </p:nvPicPr>
        <p:blipFill>
          <a:blip r:embed="rId3" cstate="print"/>
          <a:stretch>
            <a:fillRect/>
          </a:stretch>
        </p:blipFill>
        <p:spPr>
          <a:xfrm>
            <a:off x="4734560" y="1244111"/>
            <a:ext cx="4107007" cy="5314950"/>
          </a:xfrm>
          <a:ln>
            <a:solidFill>
              <a:schemeClr val="tx1"/>
            </a:solidFill>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Greenconcrete.info</a:t>
            </a:r>
            <a:endParaRPr lang="en-US" dirty="0"/>
          </a:p>
        </p:txBody>
      </p:sp>
      <p:sp>
        <p:nvSpPr>
          <p:cNvPr id="5" name="Content Placeholder 4"/>
          <p:cNvSpPr>
            <a:spLocks noGrp="1"/>
          </p:cNvSpPr>
          <p:nvPr>
            <p:ph idx="1"/>
          </p:nvPr>
        </p:nvSpPr>
        <p:spPr>
          <a:xfrm>
            <a:off x="2334357" y="6047643"/>
            <a:ext cx="4475285" cy="476250"/>
          </a:xfrm>
        </p:spPr>
        <p:txBody>
          <a:bodyPr/>
          <a:lstStyle/>
          <a:p>
            <a:pPr>
              <a:buNone/>
            </a:pPr>
            <a:r>
              <a:rPr lang="en-US" dirty="0" smtClean="0"/>
              <a:t>www.greenconcrete.info</a:t>
            </a:r>
            <a:endParaRPr lang="en-US" dirty="0"/>
          </a:p>
        </p:txBody>
      </p:sp>
      <p:pic>
        <p:nvPicPr>
          <p:cNvPr id="3075" name="Picture 3"/>
          <p:cNvPicPr>
            <a:picLocks noChangeAspect="1" noChangeArrowheads="1"/>
          </p:cNvPicPr>
          <p:nvPr/>
        </p:nvPicPr>
        <p:blipFill>
          <a:blip r:embed="rId3" cstate="screen"/>
          <a:srcRect/>
          <a:stretch>
            <a:fillRect/>
          </a:stretch>
        </p:blipFill>
        <p:spPr bwMode="auto">
          <a:xfrm>
            <a:off x="2331930" y="1204547"/>
            <a:ext cx="4444970" cy="4659925"/>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ConcretePromotion.org</a:t>
            </a:r>
            <a:endParaRPr lang="en-US" dirty="0"/>
          </a:p>
        </p:txBody>
      </p:sp>
      <p:pic>
        <p:nvPicPr>
          <p:cNvPr id="3074" name="Picture 2" descr="C:\Documents and Settings\gochsenreiter\Desktop\CPromo Home Page 2 16 11.jpg"/>
          <p:cNvPicPr>
            <a:picLocks noChangeAspect="1" noChangeArrowheads="1"/>
          </p:cNvPicPr>
          <p:nvPr/>
        </p:nvPicPr>
        <p:blipFill>
          <a:blip r:embed="rId3" cstate="screen"/>
          <a:srcRect/>
          <a:stretch>
            <a:fillRect/>
          </a:stretch>
        </p:blipFill>
        <p:spPr bwMode="auto">
          <a:xfrm>
            <a:off x="457200" y="1733198"/>
            <a:ext cx="3882711" cy="4078210"/>
          </a:xfrm>
          <a:prstGeom prst="rect">
            <a:avLst/>
          </a:prstGeom>
          <a:noFill/>
          <a:ln>
            <a:solidFill>
              <a:schemeClr val="tx1"/>
            </a:solidFill>
          </a:ln>
        </p:spPr>
      </p:pic>
      <p:pic>
        <p:nvPicPr>
          <p:cNvPr id="3075" name="Picture 3" descr="C:\Documents and Settings\gochsenreiter\Desktop\CPromo MIT Home page 2 16 11.jpg"/>
          <p:cNvPicPr>
            <a:picLocks noChangeAspect="1" noChangeArrowheads="1"/>
          </p:cNvPicPr>
          <p:nvPr/>
        </p:nvPicPr>
        <p:blipFill>
          <a:blip r:embed="rId4" cstate="screen"/>
          <a:srcRect/>
          <a:stretch>
            <a:fillRect/>
          </a:stretch>
        </p:blipFill>
        <p:spPr bwMode="auto">
          <a:xfrm>
            <a:off x="4781550" y="1733198"/>
            <a:ext cx="3905250" cy="4078210"/>
          </a:xfrm>
          <a:prstGeom prst="rect">
            <a:avLst/>
          </a:prstGeom>
          <a:noFill/>
          <a:ln>
            <a:solidFill>
              <a:schemeClr val="tx1"/>
            </a:solidFill>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Reaching Government Officials</a:t>
            </a:r>
            <a:endParaRPr lang="en-US" dirty="0"/>
          </a:p>
        </p:txBody>
      </p:sp>
      <p:sp>
        <p:nvSpPr>
          <p:cNvPr id="7" name="Subtitle 6"/>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smtClean="0"/>
              <a:t>State &amp; Local Advocacy</a:t>
            </a:r>
            <a:endParaRPr lang="en-US" dirty="0"/>
          </a:p>
        </p:txBody>
      </p:sp>
      <p:sp>
        <p:nvSpPr>
          <p:cNvPr id="7" name="Subtitle 6"/>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What Message are we Trying to Convey?</a:t>
            </a:r>
            <a:endParaRPr lang="en-US" sz="4000" dirty="0"/>
          </a:p>
        </p:txBody>
      </p:sp>
      <p:sp>
        <p:nvSpPr>
          <p:cNvPr id="3" name="Content Placeholder 2"/>
          <p:cNvSpPr>
            <a:spLocks noGrp="1"/>
          </p:cNvSpPr>
          <p:nvPr>
            <p:ph idx="1"/>
          </p:nvPr>
        </p:nvSpPr>
        <p:spPr/>
        <p:txBody>
          <a:bodyPr>
            <a:normAutofit fontScale="92500" lnSpcReduction="20000"/>
          </a:bodyPr>
          <a:lstStyle/>
          <a:p>
            <a:pPr>
              <a:lnSpc>
                <a:spcPct val="120000"/>
              </a:lnSpc>
            </a:pPr>
            <a:r>
              <a:rPr lang="en-US" dirty="0" smtClean="0"/>
              <a:t>Concrete is a sustainable material for buildings and pavements over the full life cycle</a:t>
            </a:r>
          </a:p>
          <a:p>
            <a:pPr>
              <a:lnSpc>
                <a:spcPct val="120000"/>
              </a:lnSpc>
            </a:pPr>
            <a:r>
              <a:rPr lang="en-US" dirty="0" smtClean="0"/>
              <a:t>MIT conducting cutting edge research</a:t>
            </a:r>
          </a:p>
          <a:p>
            <a:pPr>
              <a:lnSpc>
                <a:spcPct val="120000"/>
              </a:lnSpc>
            </a:pPr>
            <a:r>
              <a:rPr lang="en-US" dirty="0" smtClean="0"/>
              <a:t>New standard for LCA modeling</a:t>
            </a:r>
          </a:p>
          <a:p>
            <a:pPr>
              <a:lnSpc>
                <a:spcPct val="120000"/>
              </a:lnSpc>
            </a:pPr>
            <a:r>
              <a:rPr lang="en-US" dirty="0" smtClean="0"/>
              <a:t>Quantifies full cradle-to-grave life-cycle environmental and economic costs</a:t>
            </a:r>
          </a:p>
          <a:p>
            <a:pPr lvl="1">
              <a:lnSpc>
                <a:spcPct val="120000"/>
              </a:lnSpc>
            </a:pPr>
            <a:r>
              <a:rPr lang="en-US" dirty="0" smtClean="0"/>
              <a:t>Pavements</a:t>
            </a:r>
          </a:p>
          <a:p>
            <a:pPr lvl="1">
              <a:lnSpc>
                <a:spcPct val="120000"/>
              </a:lnSpc>
            </a:pPr>
            <a:r>
              <a:rPr lang="en-US" dirty="0" smtClean="0"/>
              <a:t>Buildings (residential and commercial)</a:t>
            </a:r>
          </a:p>
          <a:p>
            <a:pPr lvl="0">
              <a:lnSpc>
                <a:spcPct val="120000"/>
              </a:lnSpc>
            </a:pPr>
            <a:r>
              <a:rPr lang="en-US" dirty="0" smtClean="0"/>
              <a:t>Unprecedented focus on “use phase”</a:t>
            </a:r>
          </a:p>
          <a:p>
            <a:endParaRPr lang="en-US"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r>
              <a:rPr lang="en-US" dirty="0" smtClean="0"/>
              <a:t>Advocacy</a:t>
            </a:r>
          </a:p>
        </p:txBody>
      </p:sp>
      <p:sp>
        <p:nvSpPr>
          <p:cNvPr id="3075" name="Content Placeholder 2"/>
          <p:cNvSpPr>
            <a:spLocks noGrp="1"/>
          </p:cNvSpPr>
          <p:nvPr>
            <p:ph idx="1"/>
          </p:nvPr>
        </p:nvSpPr>
        <p:spPr/>
        <p:txBody>
          <a:bodyPr/>
          <a:lstStyle/>
          <a:p>
            <a:r>
              <a:rPr lang="en-US" dirty="0" smtClean="0"/>
              <a:t>Key Goals       Produce Tangible Results </a:t>
            </a:r>
          </a:p>
          <a:p>
            <a:pPr lvl="1"/>
            <a:r>
              <a:rPr lang="en-US" dirty="0" smtClean="0"/>
              <a:t>Incorporate life-cycle assessment and life-cycle cost analysis in major infrastructure projects and national building codes and standards (IgCC, LEED).</a:t>
            </a:r>
          </a:p>
          <a:p>
            <a:pPr lvl="1"/>
            <a:r>
              <a:rPr lang="en-US" dirty="0" smtClean="0"/>
              <a:t>Identify key government officials</a:t>
            </a:r>
          </a:p>
          <a:p>
            <a:pPr lvl="1"/>
            <a:r>
              <a:rPr lang="en-US" dirty="0" smtClean="0"/>
              <a:t>Advocate state and local governments to adopt and amend latest building codes</a:t>
            </a:r>
          </a:p>
          <a:p>
            <a:pPr lvl="1"/>
            <a:r>
              <a:rPr lang="en-US" dirty="0" smtClean="0"/>
              <a:t>Establish the use of concrete as the building material of choice for construction and paving.</a:t>
            </a:r>
          </a:p>
        </p:txBody>
      </p:sp>
      <p:sp>
        <p:nvSpPr>
          <p:cNvPr id="4" name="Right Arrow 3"/>
          <p:cNvSpPr/>
          <p:nvPr/>
        </p:nvSpPr>
        <p:spPr>
          <a:xfrm>
            <a:off x="2781300" y="1704975"/>
            <a:ext cx="419100" cy="2381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Advocacy</a:t>
            </a:r>
            <a:endParaRPr lang="en-US" dirty="0"/>
          </a:p>
        </p:txBody>
      </p:sp>
      <p:sp>
        <p:nvSpPr>
          <p:cNvPr id="3" name="Content Placeholder 2"/>
          <p:cNvSpPr>
            <a:spLocks noGrp="1"/>
          </p:cNvSpPr>
          <p:nvPr>
            <p:ph idx="1"/>
          </p:nvPr>
        </p:nvSpPr>
        <p:spPr/>
        <p:txBody>
          <a:bodyPr/>
          <a:lstStyle/>
          <a:p>
            <a:r>
              <a:rPr lang="en-US" dirty="0" smtClean="0"/>
              <a:t>Discovery on the local level to influence federal or state policy</a:t>
            </a:r>
          </a:p>
          <a:p>
            <a:pPr lvl="1"/>
            <a:r>
              <a:rPr lang="en-US" dirty="0" smtClean="0"/>
              <a:t>Identify obstacles to your participation in state and federal projects </a:t>
            </a:r>
          </a:p>
          <a:p>
            <a:pPr lvl="1"/>
            <a:r>
              <a:rPr lang="en-US" dirty="0" smtClean="0"/>
              <a:t>Identify how to change those barriers into open doors w/ policy makers</a:t>
            </a:r>
          </a:p>
          <a:p>
            <a:pPr lvl="1"/>
            <a:r>
              <a:rPr lang="en-US" dirty="0" smtClean="0"/>
              <a:t>Identify champions for your position</a:t>
            </a:r>
            <a:endParaRPr lang="en-US" dirty="0" smtClean="0">
              <a:solidFill>
                <a:srgbClr val="FF0000"/>
              </a:solidFill>
            </a:endParaRPr>
          </a:p>
          <a:p>
            <a:pPr lvl="1"/>
            <a:r>
              <a:rPr lang="en-US" dirty="0" smtClean="0"/>
              <a:t>Execute your resolution</a:t>
            </a:r>
          </a:p>
          <a:p>
            <a:pPr lvl="1"/>
            <a:endParaRPr lang="en-US" dirty="0" smtClean="0"/>
          </a:p>
          <a:p>
            <a:pPr lvl="1"/>
            <a:endParaRPr lang="en-US" dirty="0" smtClean="0"/>
          </a:p>
          <a:p>
            <a:pPr lvl="1"/>
            <a:endParaRPr lang="en-US"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Advocacy</a:t>
            </a:r>
            <a:endParaRPr lang="en-US" dirty="0"/>
          </a:p>
        </p:txBody>
      </p:sp>
      <p:sp>
        <p:nvSpPr>
          <p:cNvPr id="3" name="Content Placeholder 2"/>
          <p:cNvSpPr>
            <a:spLocks noGrp="1"/>
          </p:cNvSpPr>
          <p:nvPr>
            <p:ph idx="1"/>
          </p:nvPr>
        </p:nvSpPr>
        <p:spPr/>
        <p:txBody>
          <a:bodyPr/>
          <a:lstStyle/>
          <a:p>
            <a:r>
              <a:rPr lang="en-US" dirty="0" smtClean="0"/>
              <a:t>Do you know all of your decision makers?</a:t>
            </a:r>
          </a:p>
          <a:p>
            <a:endParaRPr lang="en-US" dirty="0" smtClean="0"/>
          </a:p>
          <a:p>
            <a:r>
              <a:rPr lang="en-US" dirty="0" smtClean="0"/>
              <a:t>Do your decision makers know you?</a:t>
            </a:r>
          </a:p>
          <a:p>
            <a:endParaRPr lang="en-US" dirty="0" smtClean="0"/>
          </a:p>
          <a:p>
            <a:r>
              <a:rPr lang="en-US" dirty="0" smtClean="0"/>
              <a:t>Have your decision makers visited a member company or plant in the last year?</a:t>
            </a:r>
          </a:p>
          <a:p>
            <a:pPr lvl="1"/>
            <a:endParaRPr lang="en-US"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smtClean="0"/>
              <a:t>Advocacy</a:t>
            </a:r>
          </a:p>
        </p:txBody>
      </p:sp>
      <p:sp>
        <p:nvSpPr>
          <p:cNvPr id="3" name="Content Placeholder 2"/>
          <p:cNvSpPr>
            <a:spLocks noGrp="1"/>
          </p:cNvSpPr>
          <p:nvPr>
            <p:ph idx="1"/>
          </p:nvPr>
        </p:nvSpPr>
        <p:spPr>
          <a:xfrm>
            <a:off x="438150" y="1257300"/>
            <a:ext cx="8229600" cy="4972050"/>
          </a:xfrm>
        </p:spPr>
        <p:txBody>
          <a:bodyPr>
            <a:normAutofit lnSpcReduction="10000"/>
          </a:bodyPr>
          <a:lstStyle/>
          <a:p>
            <a:pPr>
              <a:defRPr/>
            </a:pPr>
            <a:r>
              <a:rPr lang="en-US" dirty="0" smtClean="0"/>
              <a:t>Tools for Implementation</a:t>
            </a:r>
          </a:p>
          <a:p>
            <a:pPr lvl="1">
              <a:defRPr/>
            </a:pPr>
            <a:r>
              <a:rPr lang="en-US" dirty="0" smtClean="0"/>
              <a:t>Industry position statements on LCA</a:t>
            </a:r>
          </a:p>
          <a:p>
            <a:pPr lvl="1">
              <a:defRPr/>
            </a:pPr>
            <a:r>
              <a:rPr lang="en-US" dirty="0" smtClean="0"/>
              <a:t>White paper on LCA of concrete</a:t>
            </a:r>
          </a:p>
          <a:p>
            <a:pPr lvl="1">
              <a:defRPr/>
            </a:pPr>
            <a:r>
              <a:rPr lang="en-US" dirty="0" smtClean="0"/>
              <a:t>Any recommended changes to state and local building codes</a:t>
            </a:r>
          </a:p>
          <a:p>
            <a:pPr lvl="1">
              <a:defRPr/>
            </a:pPr>
            <a:r>
              <a:rPr lang="en-US" dirty="0" smtClean="0"/>
              <a:t>Building code specialists</a:t>
            </a:r>
          </a:p>
          <a:p>
            <a:pPr lvl="1">
              <a:defRPr/>
            </a:pPr>
            <a:r>
              <a:rPr lang="en-US" dirty="0" smtClean="0"/>
              <a:t>Other educational materials</a:t>
            </a:r>
          </a:p>
          <a:p>
            <a:pPr lvl="2">
              <a:defRPr/>
            </a:pPr>
            <a:r>
              <a:rPr lang="en-US" dirty="0" smtClean="0"/>
              <a:t>Talking points</a:t>
            </a:r>
          </a:p>
          <a:p>
            <a:pPr lvl="3">
              <a:defRPr/>
            </a:pPr>
            <a:r>
              <a:rPr lang="en-US" dirty="0" smtClean="0"/>
              <a:t>Flip charts, brochures, issue papers, etc.</a:t>
            </a:r>
          </a:p>
          <a:p>
            <a:pPr lvl="2">
              <a:defRPr/>
            </a:pPr>
            <a:r>
              <a:rPr lang="en-US" dirty="0" smtClean="0"/>
              <a:t>MIT grassroots resource website</a:t>
            </a:r>
          </a:p>
          <a:p>
            <a:pPr lvl="3">
              <a:defRPr/>
            </a:pPr>
            <a:r>
              <a:rPr lang="en-US" dirty="0" smtClean="0"/>
              <a:t>Template letters targeting state and local governments</a:t>
            </a:r>
          </a:p>
          <a:p>
            <a:pPr lvl="3">
              <a:defRPr/>
            </a:pPr>
            <a:r>
              <a:rPr lang="en-US" dirty="0" smtClean="0"/>
              <a:t>US map of states with most/least effective codes</a:t>
            </a:r>
          </a:p>
          <a:p>
            <a:pPr lvl="3">
              <a:defRPr/>
            </a:pPr>
            <a:endParaRPr lang="en-US" dirty="0" smtClean="0"/>
          </a:p>
          <a:p>
            <a:pPr lvl="3">
              <a:defRPr/>
            </a:pPr>
            <a:endParaRPr lang="en-US" dirty="0" smtClean="0"/>
          </a:p>
          <a:p>
            <a:pPr lvl="3">
              <a:defRPr/>
            </a:pPr>
            <a:endParaRPr lang="en-US" dirty="0" smtClean="0"/>
          </a:p>
          <a:p>
            <a:pPr lvl="3">
              <a:defRPr/>
            </a:pPr>
            <a:endParaRPr lang="en-US" dirty="0" smtClean="0"/>
          </a:p>
          <a:p>
            <a:pPr lvl="3">
              <a:defRPr/>
            </a:pPr>
            <a:endParaRPr lang="en-US" dirty="0" smtClean="0"/>
          </a:p>
          <a:p>
            <a:pPr lvl="2">
              <a:defRPr/>
            </a:pPr>
            <a:endParaRPr lang="en-US" dirty="0" smtClean="0"/>
          </a:p>
          <a:p>
            <a:pPr lvl="1">
              <a:defRPr/>
            </a:pPr>
            <a:endParaRPr lang="en-US" dirty="0" smtClean="0"/>
          </a:p>
          <a:p>
            <a:pPr lvl="1">
              <a:defRPr/>
            </a:pPr>
            <a:endParaRPr lang="en-US" dirty="0" smtClean="0"/>
          </a:p>
          <a:p>
            <a:pPr lvl="1">
              <a:defRPr/>
            </a:pPr>
            <a:endParaRPr lang="en-US" dirty="0" smtClean="0"/>
          </a:p>
          <a:p>
            <a:pPr lvl="1">
              <a:defRPr/>
            </a:pPr>
            <a:endParaRPr lang="en-US" dirty="0" smtClean="0"/>
          </a:p>
          <a:p>
            <a:pPr lvl="1">
              <a:defRPr/>
            </a:pPr>
            <a:endParaRPr lang="en-US"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dirty="0" smtClean="0"/>
              <a:t>Advocacy</a:t>
            </a:r>
          </a:p>
        </p:txBody>
      </p:sp>
      <p:sp>
        <p:nvSpPr>
          <p:cNvPr id="5123" name="Content Placeholder 2"/>
          <p:cNvSpPr>
            <a:spLocks noGrp="1"/>
          </p:cNvSpPr>
          <p:nvPr>
            <p:ph idx="1"/>
          </p:nvPr>
        </p:nvSpPr>
        <p:spPr>
          <a:xfrm>
            <a:off x="457200" y="1143000"/>
            <a:ext cx="8229600" cy="5429250"/>
          </a:xfrm>
        </p:spPr>
        <p:txBody>
          <a:bodyPr/>
          <a:lstStyle/>
          <a:p>
            <a:r>
              <a:rPr lang="en-US" dirty="0" smtClean="0"/>
              <a:t>MIT Advocacy Resources</a:t>
            </a:r>
          </a:p>
          <a:p>
            <a:endParaRPr lang="en-US" dirty="0" smtClean="0"/>
          </a:p>
        </p:txBody>
      </p:sp>
      <p:pic>
        <p:nvPicPr>
          <p:cNvPr id="5124" name="Picture 3" descr="nrmcavoice.JPG"/>
          <p:cNvPicPr>
            <a:picLocks noChangeAspect="1"/>
          </p:cNvPicPr>
          <p:nvPr/>
        </p:nvPicPr>
        <p:blipFill>
          <a:blip r:embed="rId3" cstate="print"/>
          <a:srcRect/>
          <a:stretch>
            <a:fillRect/>
          </a:stretch>
        </p:blipFill>
        <p:spPr bwMode="auto">
          <a:xfrm>
            <a:off x="2552700" y="1846263"/>
            <a:ext cx="3695700" cy="48053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dirty="0" smtClean="0"/>
              <a:t>Advocacy</a:t>
            </a:r>
          </a:p>
        </p:txBody>
      </p:sp>
      <p:sp>
        <p:nvSpPr>
          <p:cNvPr id="4" name="Date Placeholder 3"/>
          <p:cNvSpPr>
            <a:spLocks noGrp="1"/>
          </p:cNvSpPr>
          <p:nvPr>
            <p:ph type="dt" sz="quarter" idx="10"/>
          </p:nvPr>
        </p:nvSpPr>
        <p:spPr/>
        <p:txBody>
          <a:bodyPr/>
          <a:lstStyle/>
          <a:p>
            <a:pPr>
              <a:defRPr/>
            </a:pPr>
            <a:r>
              <a:rPr lang="en-US" dirty="0" smtClean="0"/>
              <a:t>              </a:t>
            </a:r>
            <a:endParaRPr lang="en-US" altLang="en-US" dirty="0"/>
          </a:p>
        </p:txBody>
      </p:sp>
      <p:pic>
        <p:nvPicPr>
          <p:cNvPr id="6148" name="Content Placeholder 4" descr="MIT Presentation 1.tif"/>
          <p:cNvPicPr>
            <a:picLocks noGrp="1" noChangeAspect="1"/>
          </p:cNvPicPr>
          <p:nvPr>
            <p:ph idx="1"/>
          </p:nvPr>
        </p:nvPicPr>
        <p:blipFill>
          <a:blip r:embed="rId3" cstate="print"/>
          <a:srcRect/>
          <a:stretch>
            <a:fillRect/>
          </a:stretch>
        </p:blipFill>
        <p:spPr>
          <a:xfrm>
            <a:off x="2624455" y="1085850"/>
            <a:ext cx="3975100" cy="5449888"/>
          </a:xfrm>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dirty="0" smtClean="0"/>
              <a:t>Advocacy</a:t>
            </a:r>
          </a:p>
        </p:txBody>
      </p:sp>
      <p:sp>
        <p:nvSpPr>
          <p:cNvPr id="7171" name="Content Placeholder 2"/>
          <p:cNvSpPr>
            <a:spLocks noGrp="1"/>
          </p:cNvSpPr>
          <p:nvPr>
            <p:ph idx="1"/>
          </p:nvPr>
        </p:nvSpPr>
        <p:spPr/>
        <p:txBody>
          <a:bodyPr/>
          <a:lstStyle/>
          <a:p>
            <a:pPr>
              <a:buFont typeface="Wingdings" pitchFamily="2" charset="2"/>
              <a:buNone/>
            </a:pPr>
            <a:r>
              <a:rPr lang="en-US" dirty="0" smtClean="0"/>
              <a:t> </a:t>
            </a:r>
          </a:p>
        </p:txBody>
      </p:sp>
      <p:sp>
        <p:nvSpPr>
          <p:cNvPr id="4" name="Date Placeholder 3"/>
          <p:cNvSpPr>
            <a:spLocks noGrp="1"/>
          </p:cNvSpPr>
          <p:nvPr>
            <p:ph type="dt" sz="quarter" idx="10"/>
          </p:nvPr>
        </p:nvSpPr>
        <p:spPr/>
        <p:txBody>
          <a:bodyPr/>
          <a:lstStyle/>
          <a:p>
            <a:pPr>
              <a:defRPr/>
            </a:pPr>
            <a:r>
              <a:rPr lang="en-US" dirty="0" smtClean="0"/>
              <a:t>              </a:t>
            </a:r>
            <a:endParaRPr lang="en-US" altLang="en-US" dirty="0"/>
          </a:p>
        </p:txBody>
      </p:sp>
      <p:pic>
        <p:nvPicPr>
          <p:cNvPr id="7173" name="Picture 4" descr="MIT Elected Officials.tif"/>
          <p:cNvPicPr>
            <a:picLocks noChangeAspect="1"/>
          </p:cNvPicPr>
          <p:nvPr/>
        </p:nvPicPr>
        <p:blipFill>
          <a:blip r:embed="rId3" cstate="print"/>
          <a:srcRect/>
          <a:stretch>
            <a:fillRect/>
          </a:stretch>
        </p:blipFill>
        <p:spPr bwMode="auto">
          <a:xfrm>
            <a:off x="2128838" y="1379855"/>
            <a:ext cx="4889500" cy="4772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dirty="0" smtClean="0"/>
              <a:t>Advocacy</a:t>
            </a:r>
          </a:p>
        </p:txBody>
      </p:sp>
      <p:pic>
        <p:nvPicPr>
          <p:cNvPr id="8195" name="Content Placeholder 4" descr="MIT Real Costs Savings.tif"/>
          <p:cNvPicPr>
            <a:picLocks noGrp="1" noChangeAspect="1"/>
          </p:cNvPicPr>
          <p:nvPr>
            <p:ph idx="1"/>
          </p:nvPr>
        </p:nvPicPr>
        <p:blipFill>
          <a:blip r:embed="rId3" cstate="print"/>
          <a:srcRect/>
          <a:stretch>
            <a:fillRect/>
          </a:stretch>
        </p:blipFill>
        <p:spPr>
          <a:xfrm>
            <a:off x="1269052" y="1318620"/>
            <a:ext cx="6578600" cy="4530725"/>
          </a:xfrm>
        </p:spPr>
      </p:pic>
      <p:sp>
        <p:nvSpPr>
          <p:cNvPr id="4" name="Date Placeholder 3"/>
          <p:cNvSpPr>
            <a:spLocks noGrp="1"/>
          </p:cNvSpPr>
          <p:nvPr>
            <p:ph type="dt" sz="quarter" idx="10"/>
          </p:nvPr>
        </p:nvSpPr>
        <p:spPr/>
        <p:txBody>
          <a:bodyPr/>
          <a:lstStyle/>
          <a:p>
            <a:pPr>
              <a:defRPr/>
            </a:pPr>
            <a:r>
              <a:rPr lang="en-US" dirty="0" smtClean="0"/>
              <a:t>              </a:t>
            </a:r>
            <a:endParaRPr lang="en-US" altLang="en-US" dirty="0"/>
          </a:p>
        </p:txBody>
      </p:sp>
      <p:sp>
        <p:nvSpPr>
          <p:cNvPr id="5" name="Title 1"/>
          <p:cNvSpPr txBox="1">
            <a:spLocks/>
          </p:cNvSpPr>
          <p:nvPr/>
        </p:nvSpPr>
        <p:spPr bwMode="auto">
          <a:xfrm>
            <a:off x="2294814" y="5921731"/>
            <a:ext cx="4529066" cy="60189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0" cap="none" spc="0" normalizeH="0" baseline="0" noProof="0" dirty="0" smtClean="0">
                <a:ln>
                  <a:noFill/>
                </a:ln>
                <a:solidFill>
                  <a:schemeClr val="tx2"/>
                </a:solidFill>
                <a:effectLst/>
                <a:uLnTx/>
                <a:uFillTx/>
                <a:latin typeface="+mj-lt"/>
                <a:ea typeface="+mj-ea"/>
                <a:cs typeface="+mj-cs"/>
                <a:hlinkClick r:id="rId4"/>
              </a:rPr>
              <a:t>www.whataretherealcosts.org</a:t>
            </a:r>
            <a:endParaRPr kumimoji="0" lang="en-US" sz="2800" b="0" i="0" u="none" strike="noStrike" kern="0" cap="none" spc="0" normalizeH="0" baseline="0" noProof="0" dirty="0" smtClean="0">
              <a:ln>
                <a:noFill/>
              </a:ln>
              <a:solidFill>
                <a:schemeClr val="tx2"/>
              </a:solidFill>
              <a:effectLst/>
              <a:uLnTx/>
              <a:uFillTx/>
              <a:latin typeface="+mj-lt"/>
              <a:ea typeface="+mj-ea"/>
              <a:cs typeface="+mj-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200" b="0" i="0" u="none" strike="noStrike" kern="0" cap="none" spc="0" normalizeH="0" baseline="0" noProof="0" dirty="0" smtClean="0">
              <a:ln>
                <a:noFill/>
              </a:ln>
              <a:solidFill>
                <a:schemeClr val="tx2"/>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Advocacy</a:t>
            </a:r>
            <a:endParaRPr lang="en-US" dirty="0"/>
          </a:p>
        </p:txBody>
      </p:sp>
      <p:sp>
        <p:nvSpPr>
          <p:cNvPr id="3" name="Content Placeholder 2"/>
          <p:cNvSpPr>
            <a:spLocks noGrp="1"/>
          </p:cNvSpPr>
          <p:nvPr>
            <p:ph idx="1"/>
          </p:nvPr>
        </p:nvSpPr>
        <p:spPr>
          <a:xfrm>
            <a:off x="511791" y="1119118"/>
            <a:ext cx="8229600" cy="5186148"/>
          </a:xfrm>
        </p:spPr>
        <p:txBody>
          <a:bodyPr/>
          <a:lstStyle/>
          <a:p>
            <a:r>
              <a:rPr lang="en-US" dirty="0" smtClean="0"/>
              <a:t>U.S. House Appropriations Subcommittee on Financial Services and General Government</a:t>
            </a:r>
          </a:p>
          <a:p>
            <a:pPr lvl="1"/>
            <a:r>
              <a:rPr lang="en-US" dirty="0" smtClean="0"/>
              <a:t>FY 2012 Budget</a:t>
            </a:r>
          </a:p>
          <a:p>
            <a:pPr lvl="1"/>
            <a:r>
              <a:rPr lang="en-US" dirty="0" smtClean="0"/>
              <a:t>Chairwoman Jo Ann Emerson (R-MO)</a:t>
            </a:r>
          </a:p>
          <a:p>
            <a:r>
              <a:rPr lang="en-US" dirty="0" smtClean="0"/>
              <a:t>Instructs the White House Office of Management and Budget to better anticipate the cost of major infrastructure projects by making greater use of life-cycle cost analysis, including examining material costs and maintenance</a:t>
            </a:r>
          </a:p>
          <a:p>
            <a:pPr marL="695325" lvl="2" indent="-342900">
              <a:buClr>
                <a:schemeClr val="tx2"/>
              </a:buClr>
              <a:buFont typeface="Wingdings" pitchFamily="2" charset="2"/>
              <a:buChar char="q"/>
            </a:pPr>
            <a:r>
              <a:rPr lang="en-US" sz="2600" dirty="0" smtClean="0"/>
              <a:t>Cleared subcommittee 6/23/2011</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Advocacy</a:t>
            </a:r>
            <a:endParaRPr lang="en-US" dirty="0"/>
          </a:p>
        </p:txBody>
      </p:sp>
      <p:sp>
        <p:nvSpPr>
          <p:cNvPr id="3" name="Content Placeholder 2"/>
          <p:cNvSpPr>
            <a:spLocks noGrp="1"/>
          </p:cNvSpPr>
          <p:nvPr>
            <p:ph idx="1"/>
          </p:nvPr>
        </p:nvSpPr>
        <p:spPr>
          <a:xfrm>
            <a:off x="457200" y="1064526"/>
            <a:ext cx="8229600" cy="5227092"/>
          </a:xfrm>
        </p:spPr>
        <p:txBody>
          <a:bodyPr/>
          <a:lstStyle/>
          <a:p>
            <a:r>
              <a:rPr lang="en-US" sz="2600" dirty="0" smtClean="0"/>
              <a:t>Fiscal Accountability and Transparency in Infrastructure Spending Act of 2011  (S. 615)</a:t>
            </a:r>
          </a:p>
          <a:p>
            <a:pPr lvl="1"/>
            <a:r>
              <a:rPr lang="en-US" sz="2400" dirty="0" smtClean="0"/>
              <a:t>Introduced 3/17/2011 by Sen. David Vitter (R-LA)</a:t>
            </a:r>
          </a:p>
          <a:p>
            <a:r>
              <a:rPr lang="en-US" sz="2600" dirty="0" smtClean="0"/>
              <a:t>Aims to “[account] for every tax dollar spent over the life-cycle of a major building, road, or infrastructure project and would drive down the costs through implementation of innovative, proven policy tools.”</a:t>
            </a:r>
          </a:p>
          <a:p>
            <a:r>
              <a:rPr lang="en-US" sz="2600" dirty="0" smtClean="0"/>
              <a:t>Would require a 50-year LCCA of projects before the $$$ is obligated </a:t>
            </a:r>
          </a:p>
          <a:p>
            <a:r>
              <a:rPr lang="en-US" sz="2600" dirty="0" smtClean="0"/>
              <a:t>Gives states more flexibility to use “alternate infrastructure type bidding procedures</a:t>
            </a:r>
          </a:p>
          <a:p>
            <a:r>
              <a:rPr lang="en-US" sz="2600" dirty="0" smtClean="0"/>
              <a:t>Requires states use MEPDG for initial design phase</a:t>
            </a:r>
            <a:r>
              <a:rPr lang="en-US" dirty="0" smtClean="0"/>
              <a:t/>
            </a:r>
            <a:br>
              <a:rPr lang="en-US" dirty="0" smtClean="0"/>
            </a:b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Main Message</a:t>
            </a:r>
            <a:endParaRPr lang="en-US" dirty="0"/>
          </a:p>
        </p:txBody>
      </p:sp>
      <p:sp>
        <p:nvSpPr>
          <p:cNvPr id="3" name="Content Placeholder 2"/>
          <p:cNvSpPr>
            <a:spLocks noGrp="1"/>
          </p:cNvSpPr>
          <p:nvPr>
            <p:ph idx="1"/>
          </p:nvPr>
        </p:nvSpPr>
        <p:spPr/>
        <p:txBody>
          <a:bodyPr/>
          <a:lstStyle/>
          <a:p>
            <a:r>
              <a:rPr lang="en-US" dirty="0" smtClean="0"/>
              <a:t>MIT is the leader in LCA </a:t>
            </a:r>
          </a:p>
          <a:p>
            <a:endParaRPr lang="en-US" dirty="0" smtClean="0"/>
          </a:p>
          <a:p>
            <a:r>
              <a:rPr lang="en-US" dirty="0" smtClean="0"/>
              <a:t>The “Use Phase” dominates life cycle impacts</a:t>
            </a:r>
            <a:endParaRPr lang="en-US"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Advocacy</a:t>
            </a:r>
            <a:endParaRPr lang="en-US" dirty="0"/>
          </a:p>
        </p:txBody>
      </p:sp>
      <p:sp>
        <p:nvSpPr>
          <p:cNvPr id="3" name="Content Placeholder 2"/>
          <p:cNvSpPr>
            <a:spLocks noGrp="1"/>
          </p:cNvSpPr>
          <p:nvPr>
            <p:ph idx="1"/>
          </p:nvPr>
        </p:nvSpPr>
        <p:spPr>
          <a:xfrm>
            <a:off x="457200" y="1364777"/>
            <a:ext cx="8229600" cy="4544704"/>
          </a:xfrm>
        </p:spPr>
        <p:txBody>
          <a:bodyPr/>
          <a:lstStyle/>
          <a:p>
            <a:r>
              <a:rPr lang="en-US" dirty="0" smtClean="0"/>
              <a:t>Commonwealth of Virginia </a:t>
            </a:r>
          </a:p>
          <a:p>
            <a:pPr lvl="1"/>
            <a:r>
              <a:rPr lang="en-US" dirty="0" smtClean="0"/>
              <a:t>House Bill (HB) 1965</a:t>
            </a:r>
          </a:p>
          <a:p>
            <a:pPr lvl="1"/>
            <a:r>
              <a:rPr lang="en-US" dirty="0" smtClean="0"/>
              <a:t>Adds “life cycle costs” to the facilities estimates prepared as part of the capital improvement program.</a:t>
            </a:r>
          </a:p>
          <a:p>
            <a:pPr lvl="1"/>
            <a:r>
              <a:rPr lang="en-US" dirty="0" smtClean="0"/>
              <a:t>Virginia General Assembly 2011 </a:t>
            </a:r>
          </a:p>
          <a:p>
            <a:pPr lvl="2"/>
            <a:r>
              <a:rPr lang="en-US" dirty="0" smtClean="0"/>
              <a:t>Passed House Vote 1/26/11</a:t>
            </a:r>
          </a:p>
          <a:p>
            <a:pPr lvl="2"/>
            <a:r>
              <a:rPr lang="en-US" dirty="0" smtClean="0"/>
              <a:t>Passed Senate vote 2/18/11</a:t>
            </a:r>
          </a:p>
          <a:p>
            <a:pPr lvl="2"/>
            <a:r>
              <a:rPr lang="en-US" dirty="0" smtClean="0"/>
              <a:t>Signed by Governor Bob McDonnell 3/26/11</a:t>
            </a:r>
          </a:p>
          <a:p>
            <a:pPr>
              <a:buNone/>
            </a:pPr>
            <a:r>
              <a:rPr lang="en-US" dirty="0" smtClean="0"/>
              <a:t/>
            </a:r>
            <a:br>
              <a:rPr lang="en-US" dirty="0" smtClean="0"/>
            </a:br>
            <a:endParaRPr lang="en-US" dirty="0" smtClean="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Advocacy</a:t>
            </a:r>
            <a:endParaRPr lang="en-US" dirty="0"/>
          </a:p>
        </p:txBody>
      </p:sp>
      <p:sp>
        <p:nvSpPr>
          <p:cNvPr id="3" name="Content Placeholder 2"/>
          <p:cNvSpPr>
            <a:spLocks noGrp="1"/>
          </p:cNvSpPr>
          <p:nvPr>
            <p:ph idx="1"/>
          </p:nvPr>
        </p:nvSpPr>
        <p:spPr>
          <a:xfrm>
            <a:off x="457200" y="1229152"/>
            <a:ext cx="8229600" cy="4857750"/>
          </a:xfrm>
        </p:spPr>
        <p:txBody>
          <a:bodyPr/>
          <a:lstStyle/>
          <a:p>
            <a:r>
              <a:rPr lang="en-US" dirty="0" smtClean="0"/>
              <a:t>State of Alabama Legislative Session </a:t>
            </a:r>
          </a:p>
          <a:p>
            <a:pPr lvl="1"/>
            <a:r>
              <a:rPr lang="en-US" dirty="0" smtClean="0"/>
              <a:t>House Bill (HB) 13 – Regular Session</a:t>
            </a:r>
          </a:p>
          <a:p>
            <a:pPr lvl="1"/>
            <a:r>
              <a:rPr lang="en-US" dirty="0" smtClean="0"/>
              <a:t>Allows officials to choose the lowest life-cycle cost bid on infrastructure projects, including: public buildings, structures, sewers, waterworks, roads, curbs, gutters, side walls, bridges, docks, underpasses, and viaducts </a:t>
            </a:r>
          </a:p>
          <a:p>
            <a:pPr lvl="1"/>
            <a:r>
              <a:rPr lang="en-US" dirty="0" smtClean="0"/>
              <a:t>Alabama General Assembly 2011 </a:t>
            </a:r>
          </a:p>
          <a:p>
            <a:pPr lvl="2"/>
            <a:r>
              <a:rPr lang="en-US" dirty="0" smtClean="0"/>
              <a:t>Passed House Vote 3/31/11</a:t>
            </a:r>
          </a:p>
          <a:p>
            <a:pPr lvl="2"/>
            <a:r>
              <a:rPr lang="en-US" dirty="0" smtClean="0"/>
              <a:t>Passed Senate vote 6/02/11</a:t>
            </a:r>
          </a:p>
          <a:p>
            <a:pPr lvl="2"/>
            <a:r>
              <a:rPr lang="en-US" dirty="0" smtClean="0"/>
              <a:t>Signed by Governor Robert Bentley 6/09/11</a:t>
            </a:r>
          </a:p>
          <a:p>
            <a:pPr>
              <a:buNone/>
            </a:pPr>
            <a:r>
              <a:rPr lang="en-US" dirty="0" smtClean="0"/>
              <a:t/>
            </a:r>
            <a:br>
              <a:rPr lang="en-US" dirty="0" smtClean="0"/>
            </a:br>
            <a:endParaRPr lang="en-US" dirty="0" smtClean="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dirty="0" smtClean="0"/>
              <a:t>Make Your Voice Heard!</a:t>
            </a:r>
          </a:p>
        </p:txBody>
      </p:sp>
      <p:sp>
        <p:nvSpPr>
          <p:cNvPr id="10243" name="Content Placeholder 2"/>
          <p:cNvSpPr>
            <a:spLocks noGrp="1"/>
          </p:cNvSpPr>
          <p:nvPr>
            <p:ph idx="1"/>
          </p:nvPr>
        </p:nvSpPr>
        <p:spPr>
          <a:xfrm>
            <a:off x="457200" y="1304925"/>
            <a:ext cx="8229600" cy="4762500"/>
          </a:xfrm>
        </p:spPr>
        <p:txBody>
          <a:bodyPr/>
          <a:lstStyle/>
          <a:p>
            <a:r>
              <a:rPr lang="en-US" dirty="0" smtClean="0"/>
              <a:t>Create Your Own Grassroots Network</a:t>
            </a:r>
          </a:p>
          <a:p>
            <a:r>
              <a:rPr lang="en-US" dirty="0" smtClean="0"/>
              <a:t>Initiate Letter Writing Campaigns</a:t>
            </a:r>
          </a:p>
          <a:p>
            <a:r>
              <a:rPr lang="en-US" dirty="0" smtClean="0"/>
              <a:t>Meetings with Members of Congress</a:t>
            </a:r>
          </a:p>
          <a:p>
            <a:r>
              <a:rPr lang="en-US" dirty="0" smtClean="0"/>
              <a:t>Host Plant Tours</a:t>
            </a:r>
          </a:p>
          <a:p>
            <a:r>
              <a:rPr lang="en-US" dirty="0" smtClean="0"/>
              <a:t>Volunteer on Campaigns</a:t>
            </a:r>
          </a:p>
          <a:p>
            <a:r>
              <a:rPr lang="en-US" dirty="0" smtClean="0"/>
              <a:t>Get Out the Vote (GOTV)</a:t>
            </a:r>
          </a:p>
          <a:p>
            <a:endParaRPr lang="en-US" dirty="0" smtClean="0"/>
          </a:p>
        </p:txBody>
      </p:sp>
      <p:sp>
        <p:nvSpPr>
          <p:cNvPr id="4" name="Date Placeholder 3"/>
          <p:cNvSpPr>
            <a:spLocks noGrp="1"/>
          </p:cNvSpPr>
          <p:nvPr>
            <p:ph type="dt" sz="quarter" idx="10"/>
          </p:nvPr>
        </p:nvSpPr>
        <p:spPr/>
        <p:txBody>
          <a:bodyPr/>
          <a:lstStyle/>
          <a:p>
            <a:pPr>
              <a:defRPr/>
            </a:pPr>
            <a:r>
              <a:rPr lang="en-US" dirty="0" smtClean="0"/>
              <a:t>              </a:t>
            </a:r>
            <a:endParaRPr lang="en-US" altLang="en-US"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238" name="Rectangle 6"/>
          <p:cNvSpPr>
            <a:spLocks noGrp="1" noChangeArrowheads="1"/>
          </p:cNvSpPr>
          <p:nvPr>
            <p:ph type="ctr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eaLnBrk="1" hangingPunct="1">
              <a:defRPr/>
            </a:pPr>
            <a:r>
              <a:rPr lang="en-US" dirty="0" smtClean="0"/>
              <a:t>Local Building Codes:</a:t>
            </a:r>
            <a:br>
              <a:rPr lang="en-US" dirty="0" smtClean="0"/>
            </a:br>
            <a:r>
              <a:rPr lang="en-US" dirty="0" smtClean="0"/>
              <a:t>Outreach Opportunity</a:t>
            </a:r>
          </a:p>
        </p:txBody>
      </p:sp>
      <p:sp>
        <p:nvSpPr>
          <p:cNvPr id="735239" name="Rectangle 7"/>
          <p:cNvSpPr>
            <a:spLocks noGrp="1" noChangeArrowheads="1"/>
          </p:cNvSpPr>
          <p:nvPr>
            <p:ph type="subTitle" idx="1"/>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eaLnBrk="1" hangingPunct="1">
              <a:defRPr/>
            </a:pPr>
            <a:endParaRPr lang="en-US" smtClean="0"/>
          </a:p>
        </p:txBody>
      </p:sp>
      <p:pic>
        <p:nvPicPr>
          <p:cNvPr id="30723" name="Picture 2" descr="120-5090-08_product.jpg"/>
          <p:cNvPicPr>
            <a:picLocks noChangeAspect="1"/>
          </p:cNvPicPr>
          <p:nvPr/>
        </p:nvPicPr>
        <p:blipFill>
          <a:blip r:embed="rId3" cstate="print"/>
          <a:srcRect/>
          <a:stretch>
            <a:fillRect/>
          </a:stretch>
        </p:blipFill>
        <p:spPr bwMode="auto">
          <a:xfrm>
            <a:off x="4378325" y="4125913"/>
            <a:ext cx="2108200" cy="2286000"/>
          </a:xfrm>
          <a:prstGeom prst="rect">
            <a:avLst/>
          </a:prstGeom>
          <a:noFill/>
          <a:ln w="9525">
            <a:noFill/>
            <a:miter lim="800000"/>
            <a:headEnd/>
            <a:tailEnd/>
          </a:ln>
        </p:spPr>
      </p:pic>
      <p:pic>
        <p:nvPicPr>
          <p:cNvPr id="30724" name="Picture 4" descr="61amZQd+jQL._SL500_AA300_.jpg"/>
          <p:cNvPicPr>
            <a:picLocks noChangeAspect="1"/>
          </p:cNvPicPr>
          <p:nvPr/>
        </p:nvPicPr>
        <p:blipFill>
          <a:blip r:embed="rId4" cstate="print"/>
          <a:srcRect/>
          <a:stretch>
            <a:fillRect/>
          </a:stretch>
        </p:blipFill>
        <p:spPr bwMode="auto">
          <a:xfrm>
            <a:off x="6837363" y="4105275"/>
            <a:ext cx="2198687" cy="2198688"/>
          </a:xfrm>
          <a:prstGeom prst="rect">
            <a:avLst/>
          </a:prstGeom>
          <a:noFill/>
          <a:ln w="9525">
            <a:noFill/>
            <a:miter lim="800000"/>
            <a:headEnd/>
            <a:tailEnd/>
          </a:ln>
        </p:spPr>
      </p:pic>
      <p:pic>
        <p:nvPicPr>
          <p:cNvPr id="30725" name="Picture 5" descr="1649446.jpg"/>
          <p:cNvPicPr>
            <a:picLocks noChangeAspect="1"/>
          </p:cNvPicPr>
          <p:nvPr/>
        </p:nvPicPr>
        <p:blipFill>
          <a:blip r:embed="rId5" cstate="print"/>
          <a:srcRect/>
          <a:stretch>
            <a:fillRect/>
          </a:stretch>
        </p:blipFill>
        <p:spPr bwMode="auto">
          <a:xfrm>
            <a:off x="2014538" y="4106863"/>
            <a:ext cx="2120900" cy="220821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t>Code Councils and Committees</a:t>
            </a:r>
          </a:p>
        </p:txBody>
      </p:sp>
      <p:pic>
        <p:nvPicPr>
          <p:cNvPr id="5" name="Content Placeholder 4" descr="casino-building-permit-fees-83632.jpeg"/>
          <p:cNvPicPr>
            <a:picLocks noGrp="1" noChangeAspect="1"/>
          </p:cNvPicPr>
          <p:nvPr>
            <p:ph idx="1"/>
          </p:nvPr>
        </p:nvPicPr>
        <p:blipFill>
          <a:blip r:embed="rId3" cstate="print">
            <a:extLst>
              <a:ext uri="{28A0092B-C50C-407E-A947-70E740481C1C}">
                <a14:useLocalDpi xmlns:a14="http://schemas.microsoft.com/office/drawing/2010/main" xmlns="" val="0"/>
              </a:ext>
            </a:extLst>
          </a:blip>
          <a:srcRect t="5985" b="5985"/>
          <a:stretch>
            <a:fillRect/>
          </a:stretch>
        </p:blipFill>
        <p:spPr/>
      </p:pic>
      <p:sp>
        <p:nvSpPr>
          <p:cNvPr id="4" name="Date Placeholder 3"/>
          <p:cNvSpPr>
            <a:spLocks noGrp="1"/>
          </p:cNvSpPr>
          <p:nvPr>
            <p:ph type="dt" sz="quarter"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defRPr/>
            </a:pPr>
            <a:r>
              <a:rPr lang="en-US"/>
              <a:t>              </a:t>
            </a:r>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t>Washington State Example</a:t>
            </a:r>
          </a:p>
        </p:txBody>
      </p:sp>
      <p:sp>
        <p:nvSpPr>
          <p:cNvPr id="3" name="Content Placeholder 2"/>
          <p:cNvSpPr>
            <a:spLocks noGrp="1"/>
          </p:cNvSpPr>
          <p:nvPr>
            <p:ph idx="1"/>
          </p:nvPr>
        </p:nvSpPr>
        <p:spPr/>
        <p:txBody>
          <a:bodyPr/>
          <a:lstStyle/>
          <a:p>
            <a:pPr eaLnBrk="1" hangingPunct="1">
              <a:buFont typeface="Wingdings" charset="0"/>
              <a:buChar char="n"/>
              <a:defRPr/>
            </a:pPr>
            <a:r>
              <a:rPr lang="en-US" dirty="0" smtClean="0"/>
              <a:t>3 Opportunities </a:t>
            </a:r>
          </a:p>
          <a:p>
            <a:pPr lvl="1" eaLnBrk="1" hangingPunct="1">
              <a:buFont typeface="Wingdings" charset="0"/>
              <a:buChar char="q"/>
              <a:defRPr/>
            </a:pPr>
            <a:r>
              <a:rPr lang="en-US" dirty="0" smtClean="0"/>
              <a:t>To serve: </a:t>
            </a:r>
          </a:p>
          <a:p>
            <a:pPr lvl="2" eaLnBrk="1" hangingPunct="1">
              <a:buFont typeface="Wingdings" charset="0"/>
              <a:buChar char="n"/>
              <a:defRPr/>
            </a:pPr>
            <a:r>
              <a:rPr lang="en-US" dirty="0" smtClean="0"/>
              <a:t>Council Member (e.g. Industry member)</a:t>
            </a:r>
          </a:p>
          <a:p>
            <a:pPr lvl="2" eaLnBrk="1" hangingPunct="1">
              <a:buFont typeface="Wingdings" charset="0"/>
              <a:buChar char="n"/>
              <a:defRPr/>
            </a:pPr>
            <a:r>
              <a:rPr lang="en-US" dirty="0" smtClean="0"/>
              <a:t>Technical Advisory Group (TAG) Member (e.g. specialized expertise)</a:t>
            </a:r>
          </a:p>
          <a:p>
            <a:pPr lvl="1" eaLnBrk="1" hangingPunct="1">
              <a:buFont typeface="Wingdings" charset="0"/>
              <a:buChar char="q"/>
              <a:defRPr/>
            </a:pPr>
            <a:r>
              <a:rPr lang="en-US" dirty="0" smtClean="0"/>
              <a:t>To advise:</a:t>
            </a:r>
          </a:p>
          <a:p>
            <a:pPr lvl="2" eaLnBrk="1" hangingPunct="1">
              <a:buFont typeface="Wingdings" charset="0"/>
              <a:buChar char="n"/>
              <a:defRPr/>
            </a:pPr>
            <a:r>
              <a:rPr lang="en-US" dirty="0" smtClean="0"/>
              <a:t>Provide testimony in open public meetings</a:t>
            </a:r>
          </a:p>
          <a:p>
            <a:pPr lvl="2" eaLnBrk="1" hangingPunct="1">
              <a:buFont typeface="Wingdings" charset="0"/>
              <a:buChar char="n"/>
              <a:defRPr/>
            </a:pPr>
            <a:r>
              <a:rPr lang="en-US" dirty="0" smtClean="0"/>
              <a:t>Provide data you have collected</a:t>
            </a:r>
          </a:p>
          <a:p>
            <a:pPr lvl="1" eaLnBrk="1" hangingPunct="1">
              <a:buFont typeface="Wingdings" charset="0"/>
              <a:buChar char="q"/>
              <a:defRPr/>
            </a:pPr>
            <a:r>
              <a:rPr lang="en-US" dirty="0" smtClean="0"/>
              <a:t>To consult: </a:t>
            </a:r>
          </a:p>
          <a:p>
            <a:pPr lvl="2" eaLnBrk="1" hangingPunct="1">
              <a:buFont typeface="Wingdings" charset="0"/>
              <a:buChar char="n"/>
              <a:defRPr/>
            </a:pPr>
            <a:r>
              <a:rPr lang="en-US" dirty="0" smtClean="0"/>
              <a:t>Analyze or collect data</a:t>
            </a:r>
          </a:p>
        </p:txBody>
      </p:sp>
      <p:sp>
        <p:nvSpPr>
          <p:cNvPr id="4" name="Date Placeholder 3"/>
          <p:cNvSpPr>
            <a:spLocks noGrp="1"/>
          </p:cNvSpPr>
          <p:nvPr>
            <p:ph type="dt" sz="quarter"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defRPr/>
            </a:pPr>
            <a:r>
              <a:rPr lang="en-US"/>
              <a:t>              </a:t>
            </a:r>
          </a:p>
        </p:txBody>
      </p: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eaLnBrk="1" hangingPunct="1">
              <a:defRPr/>
            </a:pPr>
            <a:r>
              <a:rPr lang="en-US" dirty="0" smtClean="0"/>
              <a:t>Residential Example</a:t>
            </a:r>
          </a:p>
        </p:txBody>
      </p:sp>
      <p:pic>
        <p:nvPicPr>
          <p:cNvPr id="9" name="Content Placeholder 8" descr="Dress_Uniform-260x290.jpg"/>
          <p:cNvPicPr>
            <a:picLocks noGrp="1" noChangeAspect="1"/>
          </p:cNvPicPr>
          <p:nvPr>
            <p:ph sz="half" idx="1"/>
          </p:nvPr>
        </p:nvPicPr>
        <p:blipFill rotWithShape="1">
          <a:blip r:embed="rId3" cstate="print">
            <a:extLst>
              <a:ext uri="{28A0092B-C50C-407E-A947-70E740481C1C}">
                <a14:useLocalDpi xmlns:a14="http://schemas.microsoft.com/office/drawing/2010/main" xmlns="" val="0"/>
              </a:ext>
            </a:extLst>
          </a:blip>
          <a:srcRect l="3065" t="-3766" r="6603" b="15103"/>
          <a:stretch/>
        </p:blipFill>
        <p:spPr>
          <a:xfrm>
            <a:off x="581025" y="1393825"/>
            <a:ext cx="3648075" cy="3806825"/>
          </a:xfrm>
        </p:spPr>
      </p:pic>
      <p:pic>
        <p:nvPicPr>
          <p:cNvPr id="10" name="Content Placeholder 9" descr="constructionguy.jpg"/>
          <p:cNvPicPr>
            <a:picLocks noGrp="1" noChangeAspect="1"/>
          </p:cNvPicPr>
          <p:nvPr>
            <p:ph sz="half" idx="2"/>
          </p:nvPr>
        </p:nvPicPr>
        <p:blipFill>
          <a:blip r:embed="rId4" cstate="print">
            <a:extLst>
              <a:ext uri="{28A0092B-C50C-407E-A947-70E740481C1C}">
                <a14:useLocalDpi xmlns:a14="http://schemas.microsoft.com/office/drawing/2010/main" xmlns="" val="0"/>
              </a:ext>
            </a:extLst>
          </a:blip>
          <a:srcRect t="-56843" b="-56843"/>
          <a:stretch>
            <a:fillRect/>
          </a:stretch>
        </p:blipFill>
        <p:spPr/>
      </p:pic>
      <p:sp>
        <p:nvSpPr>
          <p:cNvPr id="4" name="Date Placeholder 3"/>
          <p:cNvSpPr>
            <a:spLocks noGrp="1"/>
          </p:cNvSpPr>
          <p:nvPr>
            <p:ph type="dt" sz="quarter"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defRPr/>
            </a:pPr>
            <a:r>
              <a:rPr lang="en-US"/>
              <a:t>              </a:t>
            </a:r>
          </a:p>
        </p:txBody>
      </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Greensburg, Kansas</a:t>
            </a:r>
            <a:endParaRPr lang="en-US" dirty="0"/>
          </a:p>
        </p:txBody>
      </p:sp>
      <p:pic>
        <p:nvPicPr>
          <p:cNvPr id="6" name="Content Placeholder 5" descr="greensburg tornado.jpg"/>
          <p:cNvPicPr>
            <a:picLocks noGrp="1" noChangeAspect="1"/>
          </p:cNvPicPr>
          <p:nvPr>
            <p:ph sz="half" idx="1"/>
          </p:nvPr>
        </p:nvPicPr>
        <p:blipFill>
          <a:blip r:embed="rId3" cstate="print">
            <a:extLst>
              <a:ext uri="{28A0092B-C50C-407E-A947-70E740481C1C}">
                <a14:useLocalDpi xmlns:a14="http://schemas.microsoft.com/office/drawing/2010/main" xmlns="" val="0"/>
              </a:ext>
            </a:extLst>
          </a:blip>
          <a:srcRect l="20752" r="20752"/>
          <a:stretch>
            <a:fillRect/>
          </a:stretch>
        </p:blipFill>
        <p:spPr/>
      </p:pic>
      <p:pic>
        <p:nvPicPr>
          <p:cNvPr id="7" name="Content Placeholder 6" descr="100109_greensburg-arts-center.jpg"/>
          <p:cNvPicPr>
            <a:picLocks noGrp="1" noChangeAspect="1"/>
          </p:cNvPicPr>
          <p:nvPr>
            <p:ph sz="half" idx="2"/>
          </p:nvPr>
        </p:nvPicPr>
        <p:blipFill>
          <a:blip r:embed="rId4" cstate="print">
            <a:extLst>
              <a:ext uri="{28A0092B-C50C-407E-A947-70E740481C1C}">
                <a14:useLocalDpi xmlns:a14="http://schemas.microsoft.com/office/drawing/2010/main" xmlns="" val="0"/>
              </a:ext>
            </a:extLst>
          </a:blip>
          <a:srcRect l="25487" r="25487"/>
          <a:stretch>
            <a:fillRect/>
          </a:stretch>
        </p:blipFill>
        <p:spPr/>
      </p:pic>
      <p:sp>
        <p:nvSpPr>
          <p:cNvPr id="5" name="Date Placeholder 4"/>
          <p:cNvSpPr>
            <a:spLocks noGrp="1"/>
          </p:cNvSpPr>
          <p:nvPr>
            <p:ph type="dt" sz="quarter"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defRPr/>
            </a:pPr>
            <a:r>
              <a:rPr lang="en-US" smtClean="0"/>
              <a:t>              </a:t>
            </a:r>
            <a:endParaRPr lang="en-US"/>
          </a:p>
        </p:txBody>
      </p:sp>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Adopting UHI Ordinance</a:t>
            </a:r>
            <a:endParaRPr lang="en-US" dirty="0"/>
          </a:p>
        </p:txBody>
      </p:sp>
      <p:sp>
        <p:nvSpPr>
          <p:cNvPr id="5" name="Content Placeholder 4"/>
          <p:cNvSpPr>
            <a:spLocks noGrp="1"/>
          </p:cNvSpPr>
          <p:nvPr>
            <p:ph idx="1"/>
          </p:nvPr>
        </p:nvSpPr>
        <p:spPr/>
        <p:txBody>
          <a:bodyPr>
            <a:normAutofit/>
          </a:bodyPr>
          <a:lstStyle/>
          <a:p>
            <a:r>
              <a:rPr lang="en-US" dirty="0" smtClean="0"/>
              <a:t>Objective: Have city adopt an ordinance to reduce UHI</a:t>
            </a:r>
          </a:p>
          <a:p>
            <a:r>
              <a:rPr lang="en-US" dirty="0" smtClean="0"/>
              <a:t>Why: Favors light colored pavements, pervious pavements, green roofs, etc.</a:t>
            </a:r>
          </a:p>
          <a:p>
            <a:pPr lvl="1"/>
            <a:r>
              <a:rPr lang="en-US" dirty="0"/>
              <a:t>P</a:t>
            </a:r>
            <a:r>
              <a:rPr lang="en-US" dirty="0" smtClean="0"/>
              <a:t>resent benefits of UHI mitigation to city legislator</a:t>
            </a:r>
          </a:p>
          <a:p>
            <a:pPr lvl="2"/>
            <a:r>
              <a:rPr lang="en-US" dirty="0" smtClean="0"/>
              <a:t>MIT 1-Pager on LCA of Concrete Pavements (CSR07)</a:t>
            </a:r>
          </a:p>
          <a:p>
            <a:pPr lvl="2"/>
            <a:r>
              <a:rPr lang="en-US" dirty="0" smtClean="0"/>
              <a:t>NRMCA report on UHI Mitigation (CSR09)</a:t>
            </a:r>
          </a:p>
          <a:p>
            <a:pPr lvl="1"/>
            <a:r>
              <a:rPr lang="en-US" dirty="0" smtClean="0"/>
              <a:t>Suggest </a:t>
            </a:r>
            <a:r>
              <a:rPr lang="en-US" b="1" u="sng" dirty="0" smtClean="0"/>
              <a:t>NRMCA UHI Ordinance</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Fight Anti-Concrete Legislation</a:t>
            </a:r>
            <a:endParaRPr lang="en-US" dirty="0"/>
          </a:p>
        </p:txBody>
      </p:sp>
      <p:sp>
        <p:nvSpPr>
          <p:cNvPr id="3" name="Content Placeholder 2"/>
          <p:cNvSpPr>
            <a:spLocks noGrp="1"/>
          </p:cNvSpPr>
          <p:nvPr>
            <p:ph idx="1"/>
          </p:nvPr>
        </p:nvSpPr>
        <p:spPr/>
        <p:txBody>
          <a:bodyPr/>
          <a:lstStyle/>
          <a:p>
            <a:r>
              <a:rPr lang="en-US" dirty="0" smtClean="0"/>
              <a:t>Situation: State bill introduced favoring wood for all publically funded buildings</a:t>
            </a:r>
          </a:p>
          <a:p>
            <a:r>
              <a:rPr lang="en-US" dirty="0" smtClean="0"/>
              <a:t>Objective: Defeat the Bill</a:t>
            </a:r>
          </a:p>
          <a:p>
            <a:r>
              <a:rPr lang="en-US" dirty="0" smtClean="0"/>
              <a:t>Why: Favors other materials</a:t>
            </a:r>
          </a:p>
          <a:p>
            <a:pPr lvl="1"/>
            <a:r>
              <a:rPr lang="en-US" dirty="0" smtClean="0"/>
              <a:t>Present MIT LCA research on residential buildings</a:t>
            </a:r>
          </a:p>
          <a:p>
            <a:pPr lvl="1"/>
            <a:r>
              <a:rPr lang="en-US" dirty="0" smtClean="0"/>
              <a:t>Offer alternative legislation requiring full life cycle analysis (</a:t>
            </a:r>
            <a:r>
              <a:rPr lang="en-US" b="1" u="sng" dirty="0" smtClean="0"/>
              <a:t>NRMCA LCA Ordinance</a:t>
            </a:r>
            <a:r>
              <a:rPr lang="en-US" dirty="0" smtClean="0"/>
              <a:t>)</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dirty="0" smtClean="0"/>
              <a:t>MIT LCA Research Summary</a:t>
            </a:r>
            <a:endParaRPr lang="en-US" sz="4400" dirty="0"/>
          </a:p>
        </p:txBody>
      </p:sp>
      <p:sp>
        <p:nvSpPr>
          <p:cNvPr id="5" name="Subtitle 4"/>
          <p:cNvSpPr>
            <a:spLocks noGrp="1"/>
          </p:cNvSpPr>
          <p:nvPr>
            <p:ph type="subTitle" idx="1"/>
          </p:nvPr>
        </p:nvSpPr>
        <p:spPr/>
        <p:txBody>
          <a:bodyPr/>
          <a:lstStyle/>
          <a:p>
            <a:endParaRPr lang="en-US"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NRMCA Model Ordinances and Bills</a:t>
            </a:r>
            <a:endParaRPr lang="en-US" dirty="0"/>
          </a:p>
        </p:txBody>
      </p:sp>
      <p:sp>
        <p:nvSpPr>
          <p:cNvPr id="3" name="Content Placeholder 2"/>
          <p:cNvSpPr>
            <a:spLocks noGrp="1"/>
          </p:cNvSpPr>
          <p:nvPr>
            <p:ph idx="1"/>
          </p:nvPr>
        </p:nvSpPr>
        <p:spPr>
          <a:xfrm>
            <a:off x="558800" y="1305983"/>
            <a:ext cx="4035778" cy="4530725"/>
          </a:xfrm>
        </p:spPr>
        <p:txBody>
          <a:bodyPr/>
          <a:lstStyle/>
          <a:p>
            <a:r>
              <a:rPr lang="en-US" dirty="0" smtClean="0"/>
              <a:t>Statewide Code Adoption</a:t>
            </a:r>
          </a:p>
          <a:p>
            <a:r>
              <a:rPr lang="en-US" dirty="0" smtClean="0"/>
              <a:t>Green Building Rating System</a:t>
            </a:r>
          </a:p>
          <a:p>
            <a:r>
              <a:rPr lang="en-US" dirty="0" smtClean="0"/>
              <a:t>Pervious Pavements</a:t>
            </a:r>
          </a:p>
          <a:p>
            <a:r>
              <a:rPr lang="en-US" dirty="0" smtClean="0"/>
              <a:t>UHI Ordinance</a:t>
            </a:r>
          </a:p>
          <a:p>
            <a:r>
              <a:rPr lang="en-US" dirty="0" smtClean="0"/>
              <a:t>LCA Ordinance</a:t>
            </a:r>
          </a:p>
          <a:p>
            <a:endParaRPr lang="en-US" dirty="0" smtClean="0"/>
          </a:p>
          <a:p>
            <a:r>
              <a:rPr lang="en-US" sz="2400" dirty="0" smtClean="0"/>
              <a:t>www.nrmca.org/codes</a:t>
            </a:r>
          </a:p>
        </p:txBody>
      </p:sp>
      <p:pic>
        <p:nvPicPr>
          <p:cNvPr id="5122" name="Picture 2"/>
          <p:cNvPicPr>
            <a:picLocks noChangeAspect="1" noChangeArrowheads="1"/>
          </p:cNvPicPr>
          <p:nvPr/>
        </p:nvPicPr>
        <p:blipFill>
          <a:blip r:embed="rId3" cstate="screen"/>
          <a:srcRect/>
          <a:stretch>
            <a:fillRect/>
          </a:stretch>
        </p:blipFill>
        <p:spPr bwMode="auto">
          <a:xfrm>
            <a:off x="4795520" y="1216809"/>
            <a:ext cx="4220106" cy="5437990"/>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Reaching General Public</a:t>
            </a:r>
            <a:endParaRPr lang="en-US" dirty="0"/>
          </a:p>
        </p:txBody>
      </p:sp>
      <p:sp>
        <p:nvSpPr>
          <p:cNvPr id="3" name="Content Placeholder 2"/>
          <p:cNvSpPr>
            <a:spLocks noGrp="1"/>
          </p:cNvSpPr>
          <p:nvPr>
            <p:ph idx="1"/>
          </p:nvPr>
        </p:nvSpPr>
        <p:spPr/>
        <p:txBody>
          <a:bodyPr/>
          <a:lstStyle/>
          <a:p>
            <a:r>
              <a:rPr lang="en-US" dirty="0" smtClean="0"/>
              <a:t>Letters to the editor</a:t>
            </a:r>
          </a:p>
          <a:p>
            <a:r>
              <a:rPr lang="en-US" dirty="0" smtClean="0"/>
              <a:t>Op-ed articles</a:t>
            </a:r>
          </a:p>
          <a:p>
            <a:endParaRPr lang="en-US" dirty="0" smtClean="0"/>
          </a:p>
          <a:p>
            <a:r>
              <a:rPr lang="en-US" dirty="0" smtClean="0"/>
              <a:t>NRMCA samples</a:t>
            </a:r>
          </a:p>
          <a:p>
            <a:r>
              <a:rPr lang="en-US" dirty="0" smtClean="0"/>
              <a:t>www.concretepromotion.org</a:t>
            </a:r>
            <a:endParaRPr lang="en-US"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Online Resources</a:t>
            </a:r>
            <a:endParaRPr lang="en-US" dirty="0"/>
          </a:p>
        </p:txBody>
      </p:sp>
      <p:sp>
        <p:nvSpPr>
          <p:cNvPr id="3" name="Content Placeholder 2"/>
          <p:cNvSpPr>
            <a:spLocks noGrp="1"/>
          </p:cNvSpPr>
          <p:nvPr>
            <p:ph idx="1"/>
          </p:nvPr>
        </p:nvSpPr>
        <p:spPr/>
        <p:txBody>
          <a:bodyPr/>
          <a:lstStyle/>
          <a:p>
            <a:r>
              <a:rPr lang="en-US" sz="4000" dirty="0" smtClean="0"/>
              <a:t>www.ConcretePromotion.org</a:t>
            </a:r>
          </a:p>
          <a:p>
            <a:r>
              <a:rPr lang="en-US" sz="4000" dirty="0" smtClean="0"/>
              <a:t>www.greenconcrete.info</a:t>
            </a:r>
          </a:p>
          <a:p>
            <a:r>
              <a:rPr lang="en-US" sz="4000" dirty="0" smtClean="0"/>
              <a:t>www.nrmca.org/sustainability</a:t>
            </a:r>
          </a:p>
          <a:p>
            <a:r>
              <a:rPr lang="en-US" sz="4000" dirty="0" smtClean="0"/>
              <a:t>www.whataretherealcosts.org</a:t>
            </a:r>
          </a:p>
          <a:p>
            <a:r>
              <a:rPr lang="en-US" sz="4000" dirty="0" smtClean="0"/>
              <a:t>web.mit.edu/</a:t>
            </a:r>
            <a:r>
              <a:rPr lang="en-US" sz="4000" dirty="0" err="1" smtClean="0"/>
              <a:t>cshub</a:t>
            </a:r>
            <a:endParaRPr lang="en-US" sz="4000" dirty="0" smtClean="0"/>
          </a:p>
          <a:p>
            <a:r>
              <a:rPr lang="en-US" sz="4000" dirty="0" smtClean="0"/>
              <a:t>www.rmc-foundation.org</a:t>
            </a:r>
            <a:endParaRPr lang="en-US" sz="40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NRMCA Master Sept 06">
  <a:themeElements>
    <a:clrScheme name="NRMCA Master Sept 06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NRMCA Master Sept 06">
      <a:majorFont>
        <a:latin typeface="Garamond"/>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RMCA Master Sept 06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NRMCA Master Sept 06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NRMCA Master Sept 06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NRMCA Master Sept 06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NRMCA Master Sept 06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NRMCA Master Sept 06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NRMCA Master Sept 06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NRMCA Master Sept 06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NRMCA Master Sept 06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2007 NRMCA Template</Template>
  <TotalTime>4159</TotalTime>
  <Words>7228</Words>
  <Application>Microsoft Office PowerPoint</Application>
  <PresentationFormat>On-screen Show (4:3)</PresentationFormat>
  <Paragraphs>773</Paragraphs>
  <Slides>92</Slides>
  <Notes>92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92</vt:i4>
      </vt:variant>
    </vt:vector>
  </HeadingPairs>
  <TitlesOfParts>
    <vt:vector size="94" baseType="lpstr">
      <vt:lpstr>NRMCA Master Sept 06</vt:lpstr>
      <vt:lpstr>Image</vt:lpstr>
      <vt:lpstr>MIT Year 2 Research Results: Local Outreach</vt:lpstr>
      <vt:lpstr>Outline</vt:lpstr>
      <vt:lpstr>What are we Trying to Accomplish?</vt:lpstr>
      <vt:lpstr>Suggested Strategies</vt:lpstr>
      <vt:lpstr>Local Outreach</vt:lpstr>
      <vt:lpstr>Who are our Target Audiences?</vt:lpstr>
      <vt:lpstr>What Message are we Trying to Convey?</vt:lpstr>
      <vt:lpstr>The Main Message</vt:lpstr>
      <vt:lpstr>MIT LCA Research Summary</vt:lpstr>
      <vt:lpstr>MIT Concrete Sustainability Hub</vt:lpstr>
      <vt:lpstr>MIT CSH Research Platforms</vt:lpstr>
      <vt:lpstr>MIT Year 2 Research Summaries</vt:lpstr>
      <vt:lpstr>MIT Research: Life Cycle Assessment of Commercial Buildings</vt:lpstr>
      <vt:lpstr>Methodology</vt:lpstr>
      <vt:lpstr>Methodology</vt:lpstr>
      <vt:lpstr>Life Cycle Perspective</vt:lpstr>
      <vt:lpstr>Benchmark Building</vt:lpstr>
      <vt:lpstr>Benchmark Analysis</vt:lpstr>
      <vt:lpstr>Impacts</vt:lpstr>
      <vt:lpstr>Embodied Emissions</vt:lpstr>
      <vt:lpstr>Thermal Mass Benefits</vt:lpstr>
      <vt:lpstr>Operational Emissions</vt:lpstr>
      <vt:lpstr>Impact Reductions</vt:lpstr>
      <vt:lpstr>More Information</vt:lpstr>
      <vt:lpstr>MIT Research: Life Cycle Assessment of Residential Buildings</vt:lpstr>
      <vt:lpstr>Methodology</vt:lpstr>
      <vt:lpstr>Methodology</vt:lpstr>
      <vt:lpstr>Life Cycle Perspective</vt:lpstr>
      <vt:lpstr>Structural Systems Considered</vt:lpstr>
      <vt:lpstr>Benchmark Single Family Building</vt:lpstr>
      <vt:lpstr>Benchmark Single Family Building</vt:lpstr>
      <vt:lpstr>Benchmark Analysis</vt:lpstr>
      <vt:lpstr>Impacts</vt:lpstr>
      <vt:lpstr>Impacts</vt:lpstr>
      <vt:lpstr>Impact Reductions</vt:lpstr>
      <vt:lpstr>Life Cycle Cost</vt:lpstr>
      <vt:lpstr>More Information</vt:lpstr>
      <vt:lpstr>MIT Research: Life Cycle Assessment of Concrete Pavements</vt:lpstr>
      <vt:lpstr>Methodology</vt:lpstr>
      <vt:lpstr>Benchmarking</vt:lpstr>
      <vt:lpstr>Impacts</vt:lpstr>
      <vt:lpstr>Impacts</vt:lpstr>
      <vt:lpstr>Impacts</vt:lpstr>
      <vt:lpstr>Impact Reduction</vt:lpstr>
      <vt:lpstr>Impact Reduction</vt:lpstr>
      <vt:lpstr>Impact Reduction</vt:lpstr>
      <vt:lpstr>Impact Reduction</vt:lpstr>
      <vt:lpstr>Pavement Vehicle Interaction</vt:lpstr>
      <vt:lpstr>More Information</vt:lpstr>
      <vt:lpstr>MIT Research: Effects of Inflation and Volatility on Construction Alternatives</vt:lpstr>
      <vt:lpstr>Life-Cycle Cost Analysis: The Basics</vt:lpstr>
      <vt:lpstr>Discount Rate</vt:lpstr>
      <vt:lpstr>Are Real Costs Constant?</vt:lpstr>
      <vt:lpstr>Are Real Costs Constant?</vt:lpstr>
      <vt:lpstr>Methodology</vt:lpstr>
      <vt:lpstr>Results – Inflation Rate</vt:lpstr>
      <vt:lpstr>Results – Price Behavior &amp; Volatility</vt:lpstr>
      <vt:lpstr>Results – Escalation Rate</vt:lpstr>
      <vt:lpstr>Impacts for Transportation Projects</vt:lpstr>
      <vt:lpstr>Recommendations</vt:lpstr>
      <vt:lpstr>More Information</vt:lpstr>
      <vt:lpstr>Strategies for Reaching Target Audiences </vt:lpstr>
      <vt:lpstr>Reaching Design Professionals</vt:lpstr>
      <vt:lpstr>LCA Course</vt:lpstr>
      <vt:lpstr>Technical Publications on LCA</vt:lpstr>
      <vt:lpstr>Greenconcrete.info</vt:lpstr>
      <vt:lpstr>ConcretePromotion.org</vt:lpstr>
      <vt:lpstr>Reaching Government Officials</vt:lpstr>
      <vt:lpstr>State &amp; Local Advocacy</vt:lpstr>
      <vt:lpstr>Advocacy</vt:lpstr>
      <vt:lpstr>Advocacy</vt:lpstr>
      <vt:lpstr>Advocacy</vt:lpstr>
      <vt:lpstr>Advocacy</vt:lpstr>
      <vt:lpstr>Advocacy</vt:lpstr>
      <vt:lpstr>Advocacy</vt:lpstr>
      <vt:lpstr>Advocacy</vt:lpstr>
      <vt:lpstr>Advocacy</vt:lpstr>
      <vt:lpstr>Advocacy</vt:lpstr>
      <vt:lpstr>Advocacy</vt:lpstr>
      <vt:lpstr>Advocacy</vt:lpstr>
      <vt:lpstr>Advocacy</vt:lpstr>
      <vt:lpstr>Make Your Voice Heard!</vt:lpstr>
      <vt:lpstr>Local Building Codes: Outreach Opportunity</vt:lpstr>
      <vt:lpstr>Code Councils and Committees</vt:lpstr>
      <vt:lpstr>Washington State Example</vt:lpstr>
      <vt:lpstr>Residential Example</vt:lpstr>
      <vt:lpstr>Greensburg, Kansas</vt:lpstr>
      <vt:lpstr>Adopting UHI Ordinance</vt:lpstr>
      <vt:lpstr>Fight Anti-Concrete Legislation</vt:lpstr>
      <vt:lpstr>NRMCA Model Ordinances and Bills</vt:lpstr>
      <vt:lpstr>Reaching General Public</vt:lpstr>
      <vt:lpstr>Online Resources</vt:lpstr>
    </vt:vector>
  </TitlesOfParts>
  <Company>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Lemay Exec Comm Slides</dc:title>
  <dc:creator>Lionel Lemay</dc:creator>
  <cp:lastModifiedBy>hstuart</cp:lastModifiedBy>
  <cp:revision>344</cp:revision>
  <dcterms:created xsi:type="dcterms:W3CDTF">2010-08-03T15:09:30Z</dcterms:created>
  <dcterms:modified xsi:type="dcterms:W3CDTF">2011-09-08T14:26:55Z</dcterms:modified>
</cp:coreProperties>
</file>