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4"/>
  </p:notesMasterIdLst>
  <p:handoutMasterIdLst>
    <p:handoutMasterId r:id="rId15"/>
  </p:handoutMasterIdLst>
  <p:sldIdLst>
    <p:sldId id="411" r:id="rId2"/>
    <p:sldId id="421" r:id="rId3"/>
    <p:sldId id="423" r:id="rId4"/>
    <p:sldId id="422" r:id="rId5"/>
    <p:sldId id="424" r:id="rId6"/>
    <p:sldId id="426" r:id="rId7"/>
    <p:sldId id="427" r:id="rId8"/>
    <p:sldId id="428" r:id="rId9"/>
    <p:sldId id="431" r:id="rId10"/>
    <p:sldId id="429" r:id="rId11"/>
    <p:sldId id="430" r:id="rId12"/>
    <p:sldId id="432" r:id="rId13"/>
  </p:sldIdLst>
  <p:sldSz cx="9144000" cy="6858000" type="screen4x3"/>
  <p:notesSz cx="7167563" cy="93805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6AE4FC"/>
    <a:srgbClr val="FFFF99"/>
    <a:srgbClr val="66FF33"/>
    <a:srgbClr val="065160"/>
    <a:srgbClr val="F9FBFD"/>
    <a:srgbClr val="FED3D0"/>
    <a:srgbClr val="FDB5A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67478" autoAdjust="0"/>
  </p:normalViewPr>
  <p:slideViewPr>
    <p:cSldViewPr snapToGrid="0">
      <p:cViewPr varScale="1">
        <p:scale>
          <a:sx n="47" d="100"/>
          <a:sy n="47" d="100"/>
        </p:scale>
        <p:origin x="-8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lemay\My%20Documents\NRMCA%20Stuff\MIT\MIT%20Outreach%20Webinar%209-8-11\Global%20Warming%20Potent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sz="2800"/>
          </a:pPr>
          <a:endParaRPr lang="en-US"/>
        </a:p>
      </c:txPr>
    </c:title>
    <c:view3D>
      <c:rotX val="30"/>
      <c:perspective val="30"/>
    </c:view3D>
    <c:plotArea>
      <c:layout>
        <c:manualLayout>
          <c:layoutTarget val="inner"/>
          <c:xMode val="edge"/>
          <c:yMode val="edge"/>
          <c:x val="0.11188271604938269"/>
          <c:y val="0.29928697945693039"/>
          <c:w val="0.77777777777777801"/>
          <c:h val="0.64772922655866449"/>
        </c:manualLayout>
      </c:layout>
      <c:pie3DChart>
        <c:varyColors val="1"/>
        <c:ser>
          <c:idx val="0"/>
          <c:order val="0"/>
          <c:tx>
            <c:strRef>
              <c:f>Sheet1!$B$1</c:f>
              <c:strCache>
                <c:ptCount val="1"/>
                <c:pt idx="0">
                  <c:v>Global Warming Potential</c:v>
                </c:pt>
              </c:strCache>
            </c:strRef>
          </c:tx>
          <c:dPt>
            <c:idx val="0"/>
            <c:spPr>
              <a:solidFill>
                <a:srgbClr val="C00000"/>
              </a:solidFill>
            </c:spPr>
          </c:dPt>
          <c:dPt>
            <c:idx val="1"/>
            <c:spPr>
              <a:solidFill>
                <a:srgbClr val="669900"/>
              </a:solidFill>
            </c:spPr>
          </c:dPt>
          <c:dLbls>
            <c:dLbl>
              <c:idx val="0"/>
              <c:spPr/>
              <c:txPr>
                <a:bodyPr/>
                <a:lstStyle/>
                <a:p>
                  <a:pPr>
                    <a:defRPr sz="2000" b="1">
                      <a:solidFill>
                        <a:schemeClr val="tx1"/>
                      </a:solidFill>
                    </a:defRPr>
                  </a:pPr>
                  <a:endParaRPr lang="en-US"/>
                </a:p>
              </c:txPr>
            </c:dLbl>
            <c:dLbl>
              <c:idx val="1"/>
              <c:layout>
                <c:manualLayout>
                  <c:x val="1.3888888888888914E-2"/>
                  <c:y val="-0.32734530938123807"/>
                </c:manualLayout>
              </c:layout>
              <c:dLblPos val="bestFit"/>
              <c:showVal val="1"/>
              <c:showCatName val="1"/>
            </c:dLbl>
            <c:txPr>
              <a:bodyPr/>
              <a:lstStyle/>
              <a:p>
                <a:pPr>
                  <a:defRPr sz="2000" b="1">
                    <a:solidFill>
                      <a:schemeClr val="bg1"/>
                    </a:solidFill>
                  </a:defRPr>
                </a:pPr>
                <a:endParaRPr lang="en-US"/>
              </a:p>
            </c:txPr>
            <c:dLblPos val="outEnd"/>
            <c:showVal val="1"/>
            <c:showCatName val="1"/>
            <c:showLeaderLines val="1"/>
          </c:dLbls>
          <c:cat>
            <c:strRef>
              <c:f>Sheet1!$A$2:$A$3</c:f>
              <c:strCache>
                <c:ptCount val="2"/>
                <c:pt idx="0">
                  <c:v>Embodied Energy</c:v>
                </c:pt>
                <c:pt idx="1">
                  <c:v>Operating Energy</c:v>
                </c:pt>
              </c:strCache>
            </c:strRef>
          </c:cat>
          <c:val>
            <c:numRef>
              <c:f>Sheet1!$B$2:$B$3</c:f>
              <c:numCache>
                <c:formatCode>0%</c:formatCode>
                <c:ptCount val="2"/>
                <c:pt idx="0">
                  <c:v>5.0000000000000017E-2</c:v>
                </c:pt>
                <c:pt idx="1">
                  <c:v>0.9500000000000004</c:v>
                </c:pt>
              </c:numCache>
            </c:numRef>
          </c:val>
        </c:ser>
      </c:pie3DChart>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89123" name="Rectangle 3"/>
          <p:cNvSpPr>
            <a:spLocks noGrp="1" noChangeArrowheads="1"/>
          </p:cNvSpPr>
          <p:nvPr>
            <p:ph type="dt" sz="quarter"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89124" name="Rectangle 4"/>
          <p:cNvSpPr>
            <a:spLocks noGrp="1" noChangeArrowheads="1"/>
          </p:cNvSpPr>
          <p:nvPr>
            <p:ph type="ftr" sz="quarter" idx="2"/>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89125" name="Rectangle 5"/>
          <p:cNvSpPr>
            <a:spLocks noGrp="1" noChangeArrowheads="1"/>
          </p:cNvSpPr>
          <p:nvPr>
            <p:ph type="sldNum" sz="quarter" idx="3"/>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A9F5176C-5979-486E-BAE5-BB58531CC9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22563" name="Rectangle 3"/>
          <p:cNvSpPr>
            <a:spLocks noGrp="1" noChangeArrowheads="1"/>
          </p:cNvSpPr>
          <p:nvPr>
            <p:ph type="dt"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22564" name="Rectangle 4"/>
          <p:cNvSpPr>
            <a:spLocks noGrp="1" noRot="1" noChangeAspect="1" noChangeArrowheads="1" noTextEdit="1"/>
          </p:cNvSpPr>
          <p:nvPr>
            <p:ph type="sldImg" idx="2"/>
          </p:nvPr>
        </p:nvSpPr>
        <p:spPr bwMode="auto">
          <a:xfrm>
            <a:off x="1238250" y="703263"/>
            <a:ext cx="4692650" cy="3517900"/>
          </a:xfrm>
          <a:prstGeom prst="rect">
            <a:avLst/>
          </a:prstGeom>
          <a:noFill/>
          <a:ln w="9525">
            <a:solidFill>
              <a:srgbClr val="000000"/>
            </a:solidFill>
            <a:miter lim="800000"/>
            <a:headEnd/>
            <a:tailEnd/>
          </a:ln>
          <a:effectLst/>
        </p:spPr>
      </p:sp>
      <p:sp>
        <p:nvSpPr>
          <p:cNvPr id="322565" name="Rectangle 5"/>
          <p:cNvSpPr>
            <a:spLocks noGrp="1" noChangeArrowheads="1"/>
          </p:cNvSpPr>
          <p:nvPr>
            <p:ph type="body" sz="quarter" idx="3"/>
          </p:nvPr>
        </p:nvSpPr>
        <p:spPr bwMode="auto">
          <a:xfrm>
            <a:off x="715963" y="4456113"/>
            <a:ext cx="5734050" cy="42211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6" name="Rectangle 6"/>
          <p:cNvSpPr>
            <a:spLocks noGrp="1" noChangeArrowheads="1"/>
          </p:cNvSpPr>
          <p:nvPr>
            <p:ph type="ftr" sz="quarter" idx="4"/>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22567" name="Rectangle 7"/>
          <p:cNvSpPr>
            <a:spLocks noGrp="1" noChangeArrowheads="1"/>
          </p:cNvSpPr>
          <p:nvPr>
            <p:ph type="sldNum" sz="quarter" idx="5"/>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82345FD7-5B83-4F26-B17C-A198415123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Life cycle assessment (LCA) offers a comprehensive methodology for evaluating the environmental impacts</a:t>
            </a:r>
          </a:p>
          <a:p>
            <a:r>
              <a:rPr lang="en-US" sz="1200" kern="1200" baseline="0" dirty="0" smtClean="0">
                <a:solidFill>
                  <a:schemeClr val="tx1"/>
                </a:solidFill>
                <a:latin typeface="Arial" charset="0"/>
                <a:ea typeface="+mn-ea"/>
                <a:cs typeface="Arial" charset="0"/>
              </a:rPr>
              <a:t>of buildings. Recent research at the Massachusetts Institute of Technology (MIT) explored and advanced key areas relevant to the field of LCA including methodology, benchmarking and impact reduction.</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Over a lifetime of 60 years, the CO2e emissions of the concrete building were slightly lower than the steel alternative. The steel and concrete buildings have very similar emissions over the full life cycle, and the choice of structural material does not dramatically influence the total emissions.</a:t>
            </a:r>
          </a:p>
          <a:p>
            <a:endParaRPr lang="en-US" sz="1200" kern="1200" baseline="0" dirty="0" smtClean="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Several recommendations for reducing life cycle emissions of concrete buildings were presented by MIT.</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Increasing SCM substitution (such as fly ash) in the concrete building from 10% to 25% can decrease pre-use</a:t>
            </a:r>
          </a:p>
          <a:p>
            <a:r>
              <a:rPr lang="en-US" sz="1200" kern="1200" baseline="0" dirty="0" smtClean="0">
                <a:solidFill>
                  <a:schemeClr val="tx1"/>
                </a:solidFill>
                <a:latin typeface="Arial" charset="0"/>
                <a:ea typeface="+mn-ea"/>
                <a:cs typeface="Arial" charset="0"/>
              </a:rPr>
              <a:t>GWP by 4.3%</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Lighting control and low-lift cooling can decrease the operating energy requirements for concrete buildings. Low-lift cooling takes advantage of the high heat capacity of concrete and is effective when building cooling loads are reduced through control of internal and solar heat loads.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Methods, Impacts, and Opportunities in the Concrete Building Life Cycle can be downloaded from the MIT </a:t>
            </a:r>
            <a:r>
              <a:rPr lang="en-US" sz="1200" kern="1200" baseline="0" dirty="0" smtClean="0">
                <a:solidFill>
                  <a:schemeClr val="tx1"/>
                </a:solidFill>
                <a:latin typeface="Arial" charset="0"/>
                <a:ea typeface="+mn-ea"/>
                <a:cs typeface="Arial" charset="0"/>
              </a:rPr>
              <a:t>Concrete Sustainability Hub web site at http://web.mit.edu/ </a:t>
            </a:r>
            <a:r>
              <a:rPr lang="en-US" sz="1200" kern="1200" baseline="0" dirty="0" err="1" smtClean="0">
                <a:solidFill>
                  <a:schemeClr val="tx1"/>
                </a:solidFill>
                <a:latin typeface="Arial" charset="0"/>
                <a:ea typeface="+mn-ea"/>
                <a:cs typeface="Arial" charset="0"/>
              </a:rPr>
              <a:t>cshub</a:t>
            </a:r>
            <a:r>
              <a:rPr lang="en-US" sz="1200" kern="1200" baseline="0" dirty="0" smtClean="0">
                <a:solidFill>
                  <a:schemeClr val="tx1"/>
                </a:solidFill>
                <a:latin typeface="Arial" charset="0"/>
                <a:ea typeface="+mn-ea"/>
                <a:cs typeface="Arial" charset="0"/>
              </a:rPr>
              <a:t>.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 standardized LCA methodology is critical in order to increase the consistency of LCA for buildings. The MIT research supports standardization by proposing good practices for conducting LCA on buildings.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It is important that LCAs use a comprehensive life cycle perspective and provide transparency with regards to the data, scope, boundaries, functional units and other important LCA parameters. </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Drawing boundaries to include all phases of the building life cycle—materials, construction, use (including operating energy), maintenance, and end of life—allows for an accurate representation of cumulative environmental impacts over the life of a building.</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These methodologies were applied to a benchmark 12-story, 498,590 ft2 (46,321 m2) commercial building. The building was analyzed for two climates, Phoenix and Chicago, and for two different structural materials, concrete and steel.</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 annual operating energy, determined using the </a:t>
            </a:r>
            <a:r>
              <a:rPr lang="en-US" sz="1200" kern="1200" baseline="0" dirty="0" err="1" smtClean="0">
                <a:solidFill>
                  <a:schemeClr val="tx1"/>
                </a:solidFill>
                <a:latin typeface="Arial" charset="0"/>
                <a:ea typeface="+mn-ea"/>
                <a:cs typeface="Arial" charset="0"/>
              </a:rPr>
              <a:t>EnergyPlus</a:t>
            </a:r>
            <a:r>
              <a:rPr lang="en-US" sz="1200" kern="1200" baseline="0" dirty="0" smtClean="0">
                <a:solidFill>
                  <a:schemeClr val="tx1"/>
                </a:solidFill>
                <a:latin typeface="Arial" charset="0"/>
                <a:ea typeface="+mn-ea"/>
                <a:cs typeface="Arial" charset="0"/>
              </a:rPr>
              <a:t> building energy analysis software, was conducted for a 60-year life cycle. The Global Warming Potential (GWP) was quantified using CO2-equivalents (CO2e) for several purposes, including benchmarking emissions for current construction practices, comparing impacts of concrete versus steel, and understanding the relative magnitude of impacts for different life cycle phases.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 analysis demonstrated that the greenhouse gas emissions due to operational energy of the benchmark buildings are responsible for 95-96% of life cycle emissions.</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Compared to the steel structure, the concrete building has approximately the same embodied emissions (pre-use, maintenance and end-of-life phases) of 42 lbs CO2e/ft2 (205 kg CO2e/m2)</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Thermal mass of an exposed concrete frame can provide HVAC savings of 7-9% compared to a steel frame. This accounts for 2% savings in annual operating emissions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664590"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664591"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663570" name="Image" r:id="rId9"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iming>
    <p:tnLst>
      <p:par>
        <p:cTn id="1" dur="indefinite" restart="never" nodeType="tmRoot"/>
      </p:par>
    </p:tnLst>
  </p:timing>
  <p:hf sldNum="0"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MIT Research: Life Cycle Assessment of Commercial Buildings</a:t>
            </a:r>
            <a:endParaRPr lang="en-US" sz="4000" dirty="0">
              <a:solidFill>
                <a:schemeClr val="tx1"/>
              </a:solidFill>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Emissions</a:t>
            </a:r>
            <a:endParaRPr lang="en-US" dirty="0"/>
          </a:p>
        </p:txBody>
      </p:sp>
      <p:pic>
        <p:nvPicPr>
          <p:cNvPr id="7" name="Content Placeholder 6" descr="GWP for 60 year life cycle of commercial building V4.jpg"/>
          <p:cNvPicPr>
            <a:picLocks noGrp="1" noChangeAspect="1"/>
          </p:cNvPicPr>
          <p:nvPr>
            <p:ph idx="1"/>
          </p:nvPr>
        </p:nvPicPr>
        <p:blipFill>
          <a:blip r:embed="rId3" cstate="print"/>
          <a:srcRect l="26429" t="9524" r="22143" b="10159"/>
          <a:stretch>
            <a:fillRect/>
          </a:stretch>
        </p:blipFill>
        <p:spPr>
          <a:xfrm>
            <a:off x="2070090" y="976450"/>
            <a:ext cx="5021376" cy="58815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Reductions</a:t>
            </a:r>
            <a:endParaRPr lang="en-US" dirty="0"/>
          </a:p>
        </p:txBody>
      </p:sp>
      <p:sp>
        <p:nvSpPr>
          <p:cNvPr id="3" name="Content Placeholder 2"/>
          <p:cNvSpPr>
            <a:spLocks noGrp="1"/>
          </p:cNvSpPr>
          <p:nvPr>
            <p:ph idx="1"/>
          </p:nvPr>
        </p:nvSpPr>
        <p:spPr/>
        <p:txBody>
          <a:bodyPr/>
          <a:lstStyle/>
          <a:p>
            <a:r>
              <a:rPr lang="en-US" sz="3200" kern="1200" dirty="0" smtClean="0">
                <a:latin typeface="Arial" charset="0"/>
                <a:cs typeface="Arial" charset="0"/>
              </a:rPr>
              <a:t>Increasing SCM (such as fly ash) from 10% to 25%</a:t>
            </a:r>
          </a:p>
          <a:p>
            <a:r>
              <a:rPr lang="en-US" sz="3200" kern="1200" dirty="0" smtClean="0">
                <a:latin typeface="Arial" charset="0"/>
                <a:cs typeface="Arial" charset="0"/>
              </a:rPr>
              <a:t>Can decrease pre-use GWP by 4.3%</a:t>
            </a:r>
          </a:p>
          <a:p>
            <a:endParaRPr lang="en-US" sz="3200" kern="1200" dirty="0" smtClean="0">
              <a:latin typeface="Arial" charset="0"/>
              <a:cs typeface="Arial" charset="0"/>
            </a:endParaRPr>
          </a:p>
          <a:p>
            <a:r>
              <a:rPr lang="en-US" sz="3200" kern="1200" dirty="0" smtClean="0">
                <a:latin typeface="Arial" charset="0"/>
                <a:cs typeface="Arial" charset="0"/>
              </a:rPr>
              <a:t>Lighting control and low-lift cooling </a:t>
            </a:r>
          </a:p>
          <a:p>
            <a:r>
              <a:rPr lang="en-US" sz="3200" kern="1200" dirty="0" smtClean="0">
                <a:latin typeface="Arial" charset="0"/>
                <a:cs typeface="Arial" charset="0"/>
              </a:rPr>
              <a:t>Can decrease the operating energy for concrete buildings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web.mit.edu/</a:t>
            </a:r>
            <a:r>
              <a:rPr lang="en-US" dirty="0" err="1" smtClean="0"/>
              <a:t>cshub</a:t>
            </a:r>
            <a:r>
              <a:rPr lang="en-US" dirty="0" smtClean="0"/>
              <a:t>.</a:t>
            </a:r>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Standardized LCA methodology critical</a:t>
            </a:r>
          </a:p>
          <a:p>
            <a:r>
              <a:rPr lang="en-US" dirty="0" smtClean="0"/>
              <a:t>Increase consistency of LCA</a:t>
            </a:r>
          </a:p>
          <a:p>
            <a:r>
              <a:rPr lang="en-US" dirty="0" smtClean="0"/>
              <a:t>MIT proposes good practices for LCA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Transparency of data</a:t>
            </a:r>
          </a:p>
          <a:p>
            <a:r>
              <a:rPr lang="en-US" dirty="0" smtClean="0"/>
              <a:t>Define scope</a:t>
            </a:r>
          </a:p>
          <a:p>
            <a:r>
              <a:rPr lang="en-US" dirty="0" smtClean="0"/>
              <a:t>Identify system boundaries</a:t>
            </a:r>
          </a:p>
          <a:p>
            <a:r>
              <a:rPr lang="en-US" dirty="0" smtClean="0"/>
              <a:t>Define functional unit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Perspective</a:t>
            </a:r>
            <a:endParaRPr lang="en-US" dirty="0"/>
          </a:p>
        </p:txBody>
      </p:sp>
      <p:pic>
        <p:nvPicPr>
          <p:cNvPr id="6" name="Content Placeholder 5" descr="System Boundries for Commercial Building.jpg"/>
          <p:cNvPicPr>
            <a:picLocks noGrp="1" noChangeAspect="1"/>
          </p:cNvPicPr>
          <p:nvPr>
            <p:ph idx="1"/>
          </p:nvPr>
        </p:nvPicPr>
        <p:blipFill>
          <a:blip r:embed="rId3" cstate="print"/>
          <a:srcRect l="5646" t="13347" r="8814" b="22351"/>
          <a:stretch>
            <a:fillRect/>
          </a:stretch>
        </p:blipFill>
        <p:spPr>
          <a:xfrm>
            <a:off x="649284" y="1509825"/>
            <a:ext cx="7845432" cy="442314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Benchmark Building</a:t>
            </a:r>
            <a:endParaRPr lang="en-US" dirty="0"/>
          </a:p>
        </p:txBody>
      </p:sp>
      <p:pic>
        <p:nvPicPr>
          <p:cNvPr id="5" name="Picture 4" descr="CB_1.jpg"/>
          <p:cNvPicPr>
            <a:picLocks noChangeAspect="1"/>
          </p:cNvPicPr>
          <p:nvPr/>
        </p:nvPicPr>
        <p:blipFill>
          <a:blip r:embed="rId3" cstate="print"/>
          <a:stretch>
            <a:fillRect/>
          </a:stretch>
        </p:blipFill>
        <p:spPr>
          <a:xfrm>
            <a:off x="2105247" y="1312564"/>
            <a:ext cx="4890977" cy="3356433"/>
          </a:xfrm>
          <a:prstGeom prst="rect">
            <a:avLst/>
          </a:prstGeom>
          <a:ln>
            <a:solidFill>
              <a:schemeClr val="tx1"/>
            </a:solidFill>
          </a:ln>
        </p:spPr>
      </p:pic>
      <p:pic>
        <p:nvPicPr>
          <p:cNvPr id="8" name="Picture 2"/>
          <p:cNvPicPr>
            <a:picLocks noChangeAspect="1" noChangeArrowheads="1"/>
          </p:cNvPicPr>
          <p:nvPr/>
        </p:nvPicPr>
        <p:blipFill>
          <a:blip r:embed="rId4" cstate="screen"/>
          <a:srcRect/>
          <a:stretch>
            <a:fillRect/>
          </a:stretch>
        </p:blipFill>
        <p:spPr bwMode="auto">
          <a:xfrm>
            <a:off x="5667375" y="4501482"/>
            <a:ext cx="2944998" cy="201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p:cNvPicPr>
            <a:picLocks noChangeAspect="1" noChangeArrowheads="1"/>
          </p:cNvPicPr>
          <p:nvPr/>
        </p:nvPicPr>
        <p:blipFill>
          <a:blip r:embed="rId5" cstate="screen"/>
          <a:srcRect/>
          <a:stretch>
            <a:fillRect/>
          </a:stretch>
        </p:blipFill>
        <p:spPr bwMode="auto">
          <a:xfrm>
            <a:off x="680483" y="4574803"/>
            <a:ext cx="3062177" cy="1995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bwMode="auto">
          <a:xfrm>
            <a:off x="425302" y="5821134"/>
            <a:ext cx="2232837"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Phoenix</a:t>
            </a:r>
          </a:p>
        </p:txBody>
      </p:sp>
      <p:sp>
        <p:nvSpPr>
          <p:cNvPr id="7" name="Text Placeholder 5"/>
          <p:cNvSpPr txBox="1">
            <a:spLocks/>
          </p:cNvSpPr>
          <p:nvPr/>
        </p:nvSpPr>
        <p:spPr bwMode="auto">
          <a:xfrm>
            <a:off x="5387841" y="5778603"/>
            <a:ext cx="211874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Chicago</a:t>
            </a:r>
          </a:p>
        </p:txBody>
      </p:sp>
      <p:sp>
        <p:nvSpPr>
          <p:cNvPr id="10" name="TextBox 9"/>
          <p:cNvSpPr txBox="1"/>
          <p:nvPr/>
        </p:nvSpPr>
        <p:spPr>
          <a:xfrm>
            <a:off x="850604" y="1850067"/>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12 stories</a:t>
            </a:r>
          </a:p>
          <a:p>
            <a:r>
              <a:rPr lang="en-US" sz="2400" b="1" dirty="0" smtClean="0"/>
              <a:t>498,590 ft</a:t>
            </a:r>
            <a:r>
              <a:rPr lang="en-US" sz="2400" b="1" baseline="30000" dirty="0" smtClean="0"/>
              <a:t>2</a:t>
            </a:r>
          </a:p>
        </p:txBody>
      </p:sp>
      <p:sp>
        <p:nvSpPr>
          <p:cNvPr id="11" name="TextBox 10"/>
          <p:cNvSpPr txBox="1"/>
          <p:nvPr/>
        </p:nvSpPr>
        <p:spPr>
          <a:xfrm>
            <a:off x="6702055" y="1896142"/>
            <a:ext cx="1850066" cy="8309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b="1" dirty="0" smtClean="0"/>
              <a:t>Concrete</a:t>
            </a:r>
          </a:p>
          <a:p>
            <a:r>
              <a:rPr lang="en-US" sz="2400" b="1" dirty="0" smtClean="0"/>
              <a:t>Steel</a:t>
            </a:r>
            <a:endParaRPr lang="en-US" sz="2400" b="1" baseline="30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Analysis</a:t>
            </a:r>
            <a:endParaRPr lang="en-US" dirty="0"/>
          </a:p>
        </p:txBody>
      </p:sp>
      <p:sp>
        <p:nvSpPr>
          <p:cNvPr id="3" name="Content Placeholder 2"/>
          <p:cNvSpPr>
            <a:spLocks noGrp="1"/>
          </p:cNvSpPr>
          <p:nvPr>
            <p:ph idx="1"/>
          </p:nvPr>
        </p:nvSpPr>
        <p:spPr/>
        <p:txBody>
          <a:bodyPr/>
          <a:lstStyle/>
          <a:p>
            <a:r>
              <a:rPr lang="en-US" dirty="0" smtClean="0"/>
              <a:t>Operating energy for 60-year life cycle</a:t>
            </a:r>
          </a:p>
          <a:p>
            <a:endParaRPr lang="en-US" dirty="0" smtClean="0"/>
          </a:p>
          <a:p>
            <a:r>
              <a:rPr lang="en-US" dirty="0" smtClean="0"/>
              <a:t>Global warming potential (CO</a:t>
            </a:r>
            <a:r>
              <a:rPr lang="en-US" baseline="-25000" dirty="0" smtClean="0"/>
              <a:t>2</a:t>
            </a:r>
            <a:r>
              <a:rPr lang="en-US" dirty="0" smtClean="0"/>
              <a:t>e) quantified for several purposes</a:t>
            </a:r>
          </a:p>
          <a:p>
            <a:pPr lvl="1"/>
            <a:r>
              <a:rPr lang="en-US" dirty="0" smtClean="0"/>
              <a:t>Benchmarking emissions of current construction practices</a:t>
            </a:r>
          </a:p>
          <a:p>
            <a:pPr lvl="1"/>
            <a:r>
              <a:rPr lang="en-US" dirty="0" smtClean="0"/>
              <a:t>Comparing impacts of concrete versus steel</a:t>
            </a:r>
          </a:p>
          <a:p>
            <a:pPr lvl="1"/>
            <a:r>
              <a:rPr lang="en-US" dirty="0" smtClean="0"/>
              <a:t>Understand relative magnitude of relative impacts of different life cycle phases</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a:t>
            </a:r>
            <a:endParaRPr lang="en-US" dirty="0"/>
          </a:p>
        </p:txBody>
      </p:sp>
      <p:graphicFrame>
        <p:nvGraphicFramePr>
          <p:cNvPr id="6" name="Content Placeholder 5"/>
          <p:cNvGraphicFramePr>
            <a:graphicFrameLocks noGrp="1"/>
          </p:cNvGraphicFramePr>
          <p:nvPr>
            <p:ph idx="1"/>
          </p:nvPr>
        </p:nvGraphicFramePr>
        <p:xfrm>
          <a:off x="457200" y="1543050"/>
          <a:ext cx="8229600" cy="4530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Embodied Emissions</a:t>
            </a:r>
            <a:endParaRPr lang="en-US" dirty="0"/>
          </a:p>
        </p:txBody>
      </p:sp>
      <p:sp>
        <p:nvSpPr>
          <p:cNvPr id="3" name="Content Placeholder 2"/>
          <p:cNvSpPr>
            <a:spLocks noGrp="1"/>
          </p:cNvSpPr>
          <p:nvPr>
            <p:ph idx="1"/>
          </p:nvPr>
        </p:nvSpPr>
        <p:spPr/>
        <p:txBody>
          <a:bodyPr/>
          <a:lstStyle/>
          <a:p>
            <a:r>
              <a:rPr lang="en-US" sz="3200" kern="1200" dirty="0" smtClean="0">
                <a:latin typeface="Arial" charset="0"/>
                <a:cs typeface="Arial" charset="0"/>
              </a:rPr>
              <a:t>Concrete and steel</a:t>
            </a:r>
          </a:p>
          <a:p>
            <a:pPr lvl="1"/>
            <a:r>
              <a:rPr lang="en-US" sz="2800" kern="1200" dirty="0" smtClean="0">
                <a:latin typeface="Arial" charset="0"/>
                <a:cs typeface="Arial" charset="0"/>
              </a:rPr>
              <a:t>Have similar embodied emissions</a:t>
            </a:r>
          </a:p>
          <a:p>
            <a:pPr lvl="1"/>
            <a:r>
              <a:rPr lang="en-US" sz="2800" kern="1200" dirty="0" smtClean="0">
                <a:latin typeface="Arial" charset="0"/>
                <a:cs typeface="Arial" charset="0"/>
              </a:rPr>
              <a:t>42 lbs CO2e/ft2 (205 kg CO2e/m2)</a:t>
            </a:r>
          </a:p>
          <a:p>
            <a:endParaRPr lang="en-US" sz="3200" kern="1200" dirty="0" smtClean="0">
              <a:latin typeface="Arial" charset="0"/>
              <a:cs typeface="Arial" charset="0"/>
            </a:endParaRPr>
          </a:p>
          <a:p>
            <a:r>
              <a:rPr lang="en-US" sz="3200" kern="1200" dirty="0" smtClean="0">
                <a:latin typeface="Arial" charset="0"/>
                <a:cs typeface="Arial" charset="0"/>
              </a:rPr>
              <a:t>Embodied emissions include</a:t>
            </a:r>
          </a:p>
          <a:p>
            <a:pPr lvl="1"/>
            <a:r>
              <a:rPr lang="en-US" sz="2800" kern="1200" dirty="0" smtClean="0">
                <a:latin typeface="Arial" charset="0"/>
                <a:cs typeface="Arial" charset="0"/>
              </a:rPr>
              <a:t>Pre-use</a:t>
            </a:r>
          </a:p>
          <a:p>
            <a:pPr lvl="1"/>
            <a:r>
              <a:rPr lang="en-US" sz="2800" kern="1200" dirty="0" smtClean="0">
                <a:latin typeface="Arial" charset="0"/>
                <a:cs typeface="Arial" charset="0"/>
              </a:rPr>
              <a:t>Maintenance</a:t>
            </a:r>
          </a:p>
          <a:p>
            <a:pPr lvl="1"/>
            <a:r>
              <a:rPr lang="en-US" sz="2800" kern="1200" dirty="0" smtClean="0">
                <a:latin typeface="Arial" charset="0"/>
                <a:cs typeface="Arial" charset="0"/>
              </a:rPr>
              <a:t>End-of-life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Mass Benefits</a:t>
            </a:r>
            <a:endParaRPr lang="en-US" dirty="0"/>
          </a:p>
        </p:txBody>
      </p:sp>
      <p:sp>
        <p:nvSpPr>
          <p:cNvPr id="3" name="Content Placeholder 2"/>
          <p:cNvSpPr>
            <a:spLocks noGrp="1"/>
          </p:cNvSpPr>
          <p:nvPr>
            <p:ph idx="1"/>
          </p:nvPr>
        </p:nvSpPr>
        <p:spPr/>
        <p:txBody>
          <a:bodyPr/>
          <a:lstStyle/>
          <a:p>
            <a:r>
              <a:rPr lang="en-US" dirty="0" smtClean="0"/>
              <a:t>Concrete provides HVAC savings of 7-9% compared to steel frame</a:t>
            </a:r>
          </a:p>
          <a:p>
            <a:r>
              <a:rPr lang="en-US" dirty="0" smtClean="0"/>
              <a:t>Accounts for 2% savings in annual operating emissions</a:t>
            </a:r>
            <a:endParaRPr lang="en-US" dirty="0"/>
          </a:p>
        </p:txBody>
      </p:sp>
    </p:spTree>
  </p:cSld>
  <p:clrMapOvr>
    <a:masterClrMapping/>
  </p:clrMapOvr>
</p:sld>
</file>

<file path=ppt/theme/theme1.xml><?xml version="1.0" encoding="utf-8"?>
<a:theme xmlns:a="http://schemas.openxmlformats.org/drawingml/2006/main" name="NRMCA Slide Template No Logo">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NRMCA Slide Template No Logo</Template>
  <TotalTime>71</TotalTime>
  <Words>801</Words>
  <Application>Microsoft Office PowerPoint</Application>
  <PresentationFormat>On-screen Show (4:3)</PresentationFormat>
  <Paragraphs>85</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NRMCA Slide Template No Logo</vt:lpstr>
      <vt:lpstr>Image</vt:lpstr>
      <vt:lpstr>MIT Research: Life Cycle Assessment of Commercial Buildings</vt:lpstr>
      <vt:lpstr>Methodology</vt:lpstr>
      <vt:lpstr>Methodology</vt:lpstr>
      <vt:lpstr>Life Cycle Perspective</vt:lpstr>
      <vt:lpstr>Benchmark Building</vt:lpstr>
      <vt:lpstr>Benchmark Analysis</vt:lpstr>
      <vt:lpstr>Impacts</vt:lpstr>
      <vt:lpstr>Embodied Emissions</vt:lpstr>
      <vt:lpstr>Thermal Mass Benefits</vt:lpstr>
      <vt:lpstr>Operational Emissions</vt:lpstr>
      <vt:lpstr>Impact Reductions</vt:lpstr>
      <vt:lpstr>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Concrete Sustainability Hub</dc:title>
  <dc:subject>Moving towards preformance based specifications</dc:subject>
  <dc:creator>Lionel Lemay</dc:creator>
  <dc:description>Based on a white paper from NRMCA, Colin Lobo_x000d_
Revised by Larry Roberts 9-03, revised by KR 10-03</dc:description>
  <cp:lastModifiedBy>hstuart</cp:lastModifiedBy>
  <cp:revision>23</cp:revision>
  <cp:lastPrinted>1601-01-01T00:00:00Z</cp:lastPrinted>
  <dcterms:created xsi:type="dcterms:W3CDTF">2011-08-28T21:04:06Z</dcterms:created>
  <dcterms:modified xsi:type="dcterms:W3CDTF">2011-09-06T15:50:10Z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